
<file path=[Content_Types].xml><?xml version="1.0" encoding="utf-8"?>
<Types xmlns="http://schemas.openxmlformats.org/package/2006/content-types">
  <Override PartName="/ppt/slideLayouts/slideLayout4.xml" ContentType="application/vnd.openxmlformats-officedocument.presentationml.slideLayout+xml"/>
  <Override PartName="/ppt/slideLayouts/slideLayout67.xml" ContentType="application/vnd.openxmlformats-officedocument.presentationml.slideLayout+xml"/>
  <Override PartName="/ppt/slideLayouts/slideLayout105.xml" ContentType="application/vnd.openxmlformats-officedocument.presentationml.slideLayout+xml"/>
  <Override PartName="/ppt/slides/slide18.xml" ContentType="application/vnd.openxmlformats-officedocument.presentationml.slide+xml"/>
  <Override PartName="/ppt/slideLayouts/slideLayout77.xml" ContentType="application/vnd.openxmlformats-officedocument.presentationml.slideLayout+xml"/>
  <Override PartName="/ppt/slideLayouts/slideLayout115.xml" ContentType="application/vnd.openxmlformats-officedocument.presentationml.slideLayout+xml"/>
  <Override PartName="/ppt/slides/slide28.xml" ContentType="application/vnd.openxmlformats-officedocument.presentationml.slide+xml"/>
  <Override PartName="/ppt/slideLayouts/slideLayout87.xml" ContentType="application/vnd.openxmlformats-officedocument.presentationml.slideLayout+xml"/>
  <Override PartName="/ppt/slides/slide9.xml" ContentType="application/vnd.openxmlformats-officedocument.presentationml.slide+xml"/>
  <Override PartName="/ppt/slideLayouts/slideLayout96.xml" ContentType="application/vnd.openxmlformats-officedocument.presentationml.slideLayout+xml"/>
  <Override PartName="/ppt/slideMasters/slideMaster7.xml" ContentType="application/vnd.openxmlformats-officedocument.presentationml.slideMaster+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theme/theme1.xml" ContentType="application/vnd.openxmlformats-officedocument.theme+xml"/>
  <Override PartName="/ppt/slideLayouts/slideLayout24.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72.xml" ContentType="application/vnd.openxmlformats-officedocument.presentationml.slideLayout+xml"/>
  <Override PartName="/ppt/slideLayouts/slideLayout110.xml" ContentType="application/vnd.openxmlformats-officedocument.presentationml.slideLayout+xml"/>
  <Override PartName="/ppt/theme/theme12.xml" ContentType="application/vnd.openxmlformats-officedocument.theme+xml"/>
  <Override PartName="/ppt/slides/slide23.xml" ContentType="application/vnd.openxmlformats-officedocument.presentationml.slide+xml"/>
  <Override PartName="/ppt/slideLayouts/slideLayout49.xml" ContentType="application/vnd.openxmlformats-officedocument.presentationml.slideLayout+xml"/>
  <Override PartName="/ppt/slideLayouts/slideLayout82.xml" ContentType="application/vnd.openxmlformats-officedocument.presentationml.slideLayout+xml"/>
  <Override PartName="/ppt/slideLayouts/slideLayout120.xml" ContentType="application/vnd.openxmlformats-officedocument.presentationml.slideLayout+xml"/>
  <Override PartName="/ppt/slides/slide4.xml" ContentType="application/vnd.openxmlformats-officedocument.presentationml.slide+xml"/>
  <Override PartName="/ppt/slideLayouts/slideLayout59.xml" ContentType="application/vnd.openxmlformats-officedocument.presentationml.slideLayout+xml"/>
  <Override PartName="/ppt/slideLayouts/slideLayout5.xml" ContentType="application/vnd.openxmlformats-officedocument.presentationml.slideLayout+xml"/>
  <Override PartName="/ppt/slideLayouts/slideLayout91.xml" ContentType="application/vnd.openxmlformats-officedocument.presentationml.slideLayout+xml"/>
  <Override PartName="/ppt/slideMasters/slideMaster2.xml" ContentType="application/vnd.openxmlformats-officedocument.presentationml.slideMaster+xml"/>
  <Override PartName="/ppt/slideLayouts/slideLayout68.xml" ContentType="application/vnd.openxmlformats-officedocument.presentationml.slideLayout+xml"/>
  <Override PartName="/ppt/slideLayouts/slideLayout106.xml" ContentType="application/vnd.openxmlformats-officedocument.presentationml.slideLayout+xml"/>
  <Override PartName="/ppt/slides/slide19.xml" ContentType="application/vnd.openxmlformats-officedocument.presentationml.slide+xml"/>
  <Override PartName="/ppt/slideLayouts/slideLayout78.xml" ContentType="application/vnd.openxmlformats-officedocument.presentationml.slideLayout+xml"/>
  <Override PartName="/ppt/slideLayouts/slideLayout116.xml" ContentType="application/vnd.openxmlformats-officedocument.presentationml.slideLayout+xml"/>
  <Override PartName="/ppt/slideLayouts/slideLayout10.xml" ContentType="application/vnd.openxmlformats-officedocument.presentationml.slideLayout+xml"/>
  <Override PartName="/ppt/slideLayouts/slideLayout125.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slideMasters/slideMaster8.xml" ContentType="application/vnd.openxmlformats-officedocument.presentationml.slideMaster+xml"/>
  <Override PartName="/ppt/slideLayouts/slideLayout16.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4.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64.xml" ContentType="application/vnd.openxmlformats-officedocument.presentationml.slideLayout+xml"/>
  <Override PartName="/ppt/slides/slide14.xml" ContentType="application/vnd.openxmlformats-officedocument.presentationml.slide+xml"/>
  <Override PartName="/ppt/slideLayouts/slideLayout73.xml" ContentType="application/vnd.openxmlformats-officedocument.presentationml.slideLayout+xml"/>
  <Override PartName="/ppt/slideLayouts/slideLayout111.xml" ContentType="application/vnd.openxmlformats-officedocument.presentationml.slideLayout+xml"/>
  <Override PartName="/ppt/theme/theme13.xml" ContentType="application/vnd.openxmlformats-officedocument.theme+xml"/>
  <Override PartName="/ppt/slides/slide24.xml" ContentType="application/vnd.openxmlformats-officedocument.presentationml.slide+xml"/>
  <Default Extension="bin" ContentType="application/vnd.openxmlformats-officedocument.presentationml.printerSettings"/>
  <Override PartName="/ppt/slideLayouts/slideLayout83.xml" ContentType="application/vnd.openxmlformats-officedocument.presentationml.slideLayout+xml"/>
  <Override PartName="/ppt/slideLayouts/slideLayout121.xml" ContentType="application/vnd.openxmlformats-officedocument.presentationml.slideLayout+xml"/>
  <Default Extension="xml" ContentType="application/xml"/>
  <Override PartName="/ppt/slides/slide5.xml" ContentType="application/vnd.openxmlformats-officedocument.presentationml.slide+xml"/>
  <Override PartName="/ppt/slideLayouts/slideLayout92.xml" ContentType="application/vnd.openxmlformats-officedocument.presentationml.slideLayout+xml"/>
  <Override PartName="/ppt/slideLayouts/slideLayout6.xml" ContentType="application/vnd.openxmlformats-officedocument.presentationml.slideLayout+xml"/>
  <Override PartName="/ppt/slideMasters/slideMaster3.xml" ContentType="application/vnd.openxmlformats-officedocument.presentationml.slideMaster+xml"/>
  <Override PartName="/ppt/tableStyles.xml" ContentType="application/vnd.openxmlformats-officedocument.presentationml.tableStyles+xml"/>
  <Override PartName="/ppt/slideLayouts/slideLayout69.xml" ContentType="application/vnd.openxmlformats-officedocument.presentationml.slideLayout+xml"/>
  <Override PartName="/ppt/slideLayouts/slideLayout107.xml" ContentType="application/vnd.openxmlformats-officedocument.presentationml.slideLayout+xml"/>
  <Override PartName="/ppt/slideLayouts/slideLayout130.xml" ContentType="application/vnd.openxmlformats-officedocument.presentationml.slideLayout+xml"/>
  <Override PartName="/ppt/slideLayouts/slideLayout117.xml" ContentType="application/vnd.openxmlformats-officedocument.presentationml.slideLayout+xml"/>
  <Override PartName="/ppt/slideLayouts/slideLayout79.xml" ContentType="application/vnd.openxmlformats-officedocument.presentationml.slideLayout+xml"/>
  <Override PartName="/ppt/slideLayouts/slideLayout11.xml" ContentType="application/vnd.openxmlformats-officedocument.presentationml.slideLayout+xml"/>
  <Override PartName="/ppt/slideLayouts/slideLayout126.xml" ContentType="application/vnd.openxmlformats-officedocument.presentationml.slideLayout+xml"/>
  <Override PartName="/ppt/slideLayouts/slideLayout20.xml" ContentType="application/vnd.openxmlformats-officedocument.presentationml.slideLayout+xml"/>
  <Override PartName="/docProps/app.xml" ContentType="application/vnd.openxmlformats-officedocument.extended-properties+xml"/>
  <Override PartName="/ppt/slideLayouts/slideLayout98.xml" ContentType="application/vnd.openxmlformats-officedocument.presentationml.slideLayout+xml"/>
  <Override PartName="/ppt/slideLayouts/slideLayout30.xml" ContentType="application/vnd.openxmlformats-officedocument.presentationml.slideLayout+xml"/>
  <Override PartName="/ppt/slideMasters/slideMaster9.xml" ContentType="application/vnd.openxmlformats-officedocument.presentationml.slideMaster+xml"/>
  <Override PartName="/docProps/core.xml" ContentType="application/vnd.openxmlformats-package.core-properties+xml"/>
  <Override PartName="/ppt/slideLayouts/slideLayout17.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55.xml" ContentType="application/vnd.openxmlformats-officedocument.presentationml.slideLayout+xml"/>
  <Override PartName="/ppt/slideLayouts/slideLayout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s/slide15.xml" ContentType="application/vnd.openxmlformats-officedocument.presentationml.slide+xml"/>
  <Override PartName="/ppt/slideLayouts/slideLayout74.xml" ContentType="application/vnd.openxmlformats-officedocument.presentationml.slideLayout+xml"/>
  <Override PartName="/ppt/slideLayouts/slideLayout112.xml" ContentType="application/vnd.openxmlformats-officedocument.presentationml.slideLayout+xml"/>
  <Override PartName="/ppt/slides/slide25.xml" ContentType="application/vnd.openxmlformats-officedocument.presentationml.slide+xml"/>
  <Override PartName="/ppt/slideLayouts/slideLayout84.xml" ContentType="application/vnd.openxmlformats-officedocument.presentationml.slideLayout+xml"/>
  <Override PartName="/ppt/slideLayouts/slideLayout122.xml" ContentType="application/vnd.openxmlformats-officedocument.presentationml.slideLayout+xml"/>
  <Override PartName="/ppt/slideLayouts/slideLayout131.xml" ContentType="application/vnd.openxmlformats-officedocument.presentationml.slideLayout+xml"/>
  <Override PartName="/ppt/slideLayouts/slideLayout93.xml" ContentType="application/vnd.openxmlformats-officedocument.presentationml.slideLayout+xml"/>
  <Override PartName="/ppt/slides/slide6.xml" ContentType="application/vnd.openxmlformats-officedocument.presentationml.slide+xml"/>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Layouts/slideLayout108.xml" ContentType="application/vnd.openxmlformats-officedocument.presentationml.slideLayout+xml"/>
  <Default Extension="png" ContentType="image/png"/>
  <Override PartName="/ppt/slideLayouts/slideLayout118.xml" ContentType="application/vnd.openxmlformats-officedocument.presentationml.slideLayout+xml"/>
  <Override PartName="/ppt/slideLayouts/slideLayout12.xml" ContentType="application/vnd.openxmlformats-officedocument.presentationml.slideLayout+xml"/>
  <Override PartName="/ppt/slideLayouts/slideLayout127.xml" ContentType="application/vnd.openxmlformats-officedocument.presentationml.slideLayout+xml"/>
  <Override PartName="/ppt/slideLayouts/slideLayout89.xml" ContentType="application/vnd.openxmlformats-officedocument.presentationml.slideLayout+xml"/>
  <Override PartName="/ppt/slideLayouts/slideLayout21.xml" ContentType="application/vnd.openxmlformats-officedocument.presentationml.slideLayout+xml"/>
  <Override PartName="/ppt/slideLayouts/slideLayout99.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50.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27.xml" ContentType="application/vnd.openxmlformats-officedocument.presentationml.slideLayout+xml"/>
  <Override PartName="/ppt/slides/slide10.xml" ContentType="application/vnd.openxmlformats-officedocument.presentationml.slide+xml"/>
  <Override PartName="/ppt/slideLayouts/slideLayout37.xml" ContentType="application/vnd.openxmlformats-officedocument.presentationml.slideLayout+xml"/>
  <Override PartName="/ppt/slides/slide20.xml" ContentType="application/vnd.openxmlformats-officedocument.presentationml.slide+xml"/>
  <Override PartName="/ppt/slideLayouts/slideLayout46.xml" ContentType="application/vnd.openxmlformats-officedocument.presentationml.slideLayout+xml"/>
  <Override PartName="/ppt/slideMasters/slideMaster10.xml" ContentType="application/vnd.openxmlformats-officedocument.presentationml.slideMaster+xml"/>
  <Override PartName="/ppt/slides/slide1.xml" ContentType="application/vnd.openxmlformats-officedocument.presentationml.slide+xml"/>
  <Override PartName="/ppt/slideLayouts/slideLayout56.xml" ContentType="application/vnd.openxmlformats-officedocument.presentationml.slideLayout+xml"/>
  <Override PartName="/ppt/slideLayouts/slideLayout2.xml" ContentType="application/vnd.openxmlformats-officedocument.presentationml.slideLayout+xml"/>
  <Override PartName="/ppt/slideLayouts/slideLayout103.xml" ContentType="application/vnd.openxmlformats-officedocument.presentationml.slideLayout+xml"/>
  <Override PartName="/ppt/slideLayouts/slideLayout65.xml" ContentType="application/vnd.openxmlformats-officedocument.presentationml.slideLayout+xml"/>
  <Override PartName="/ppt/slides/slide16.xml" ContentType="application/vnd.openxmlformats-officedocument.presentationml.slide+xml"/>
  <Override PartName="/ppt/slideLayouts/slideLayout75.xml" ContentType="application/vnd.openxmlformats-officedocument.presentationml.slideLayout+xml"/>
  <Override PartName="/ppt/viewProps.xml" ContentType="application/vnd.openxmlformats-officedocument.presentationml.viewProps+xml"/>
  <Override PartName="/ppt/slideLayouts/slideLayout113.xml" ContentType="application/vnd.openxmlformats-officedocument.presentationml.slideLayout+xml"/>
  <Default Extension="rels" ContentType="application/vnd.openxmlformats-package.relationships+xml"/>
  <Override PartName="/ppt/slides/slide26.xml" ContentType="application/vnd.openxmlformats-officedocument.presentationml.slide+xml"/>
  <Override PartName="/ppt/slideLayouts/slideLayout85.xml" ContentType="application/vnd.openxmlformats-officedocument.presentationml.slideLayout+xml"/>
  <Override PartName="/ppt/slideLayouts/slideLayout123.xml" ContentType="application/vnd.openxmlformats-officedocument.presentationml.slideLayout+xml"/>
  <Override PartName="/ppt/slideLayouts/slideLayout132.xml" ContentType="application/vnd.openxmlformats-officedocument.presentationml.slideLayout+xml"/>
  <Override PartName="/ppt/slides/slide7.xml" ContentType="application/vnd.openxmlformats-officedocument.presentationml.slide+xml"/>
  <Override PartName="/ppt/slideLayouts/slideLayout94.xml" ContentType="application/vnd.openxmlformats-officedocument.presentationml.slideLayout+xml"/>
  <Override PartName="/ppt/slideLayouts/slideLayout8.xml" ContentType="application/vnd.openxmlformats-officedocument.presentationml.slideLayout+xml"/>
  <Override PartName="/ppt/slideMasters/slideMaster5.xml" ContentType="application/vnd.openxmlformats-officedocument.presentationml.slideMaster+xml"/>
  <Override PartName="/ppt/slideLayouts/slideLayout109.xml" ContentType="application/vnd.openxmlformats-officedocument.presentationml.slideLayout+xml"/>
  <Override PartName="/ppt/slideLayouts/slideLayout119.xml" ContentType="application/vnd.openxmlformats-officedocument.presentationml.slideLayout+xml"/>
  <Override PartName="/ppt/slideLayouts/slideLayout13.xml" ContentType="application/vnd.openxmlformats-officedocument.presentationml.slideLayout+xml"/>
  <Override PartName="/ppt/slideLayouts/slideLayout128.xml" ContentType="application/vnd.openxmlformats-officedocument.presentationml.slideLayout+xml"/>
  <Override PartName="/ppt/presProps.xml" ContentType="application/vnd.openxmlformats-officedocument.presentationml.presProps+xml"/>
  <Override PartName="/ppt/slideLayouts/slideLayout22.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1.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61.xml" ContentType="application/vnd.openxmlformats-officedocument.presentationml.slideLayout+xml"/>
  <Override PartName="/ppt/slides/slide11.xml" ContentType="application/vnd.openxmlformats-officedocument.presentationml.slide+xml"/>
  <Override PartName="/ppt/slideLayouts/slideLayout70.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s/slide21.xml" ContentType="application/vnd.openxmlformats-officedocument.presentationml.slide+xml"/>
  <Override PartName="/ppt/slideLayouts/slideLayout47.xml" ContentType="application/vnd.openxmlformats-officedocument.presentationml.slideLayout+xml"/>
  <Override PartName="/ppt/slideLayouts/slideLayout80.xml" ContentType="application/vnd.openxmlformats-officedocument.presentationml.slideLayout+xml"/>
  <Override PartName="/ppt/slideMasters/slideMaster11.xml" ContentType="application/vnd.openxmlformats-officedocument.presentationml.slideMaster+xml"/>
  <Override PartName="/ppt/slides/slide2.xml" ContentType="application/vnd.openxmlformats-officedocument.presentationml.slide+xml"/>
  <Override PartName="/ppt/slideLayouts/slideLayout57.xml" ContentType="application/vnd.openxmlformats-officedocument.presentationml.slideLayout+xml"/>
  <Override PartName="/ppt/slideLayouts/slideLayout3.xml" ContentType="application/vnd.openxmlformats-officedocument.presentationml.slideLayout+xml"/>
  <Override PartName="/ppt/slideLayouts/slideLayout104.xml" ContentType="application/vnd.openxmlformats-officedocument.presentationml.slideLayout+xml"/>
  <Override PartName="/ppt/slideLayouts/slideLayout66.xml" ContentType="application/vnd.openxmlformats-officedocument.presentationml.slideLayout+xml"/>
  <Override PartName="/ppt/slides/slide17.xml" ContentType="application/vnd.openxmlformats-officedocument.presentationml.slide+xml"/>
  <Override PartName="/ppt/slideLayouts/slideLayout76.xml" ContentType="application/vnd.openxmlformats-officedocument.presentationml.slideLayout+xml"/>
  <Override PartName="/ppt/slideLayouts/slideLayout114.xml" ContentType="application/vnd.openxmlformats-officedocument.presentationml.slideLayout+xml"/>
  <Override PartName="/ppt/slides/slide27.xml" ContentType="application/vnd.openxmlformats-officedocument.presentationml.slide+xml"/>
  <Override PartName="/ppt/slideLayouts/slideLayout86.xml" ContentType="application/vnd.openxmlformats-officedocument.presentationml.slideLayout+xml"/>
  <Override PartName="/ppt/slideLayouts/slideLayout124.xml" ContentType="application/vnd.openxmlformats-officedocument.presentationml.slideLayout+xml"/>
  <Override PartName="/ppt/slides/slide8.xml" ContentType="application/vnd.openxmlformats-officedocument.presentationml.slide+xml"/>
  <Override PartName="/ppt/slideLayouts/slideLayout95.xml" ContentType="application/vnd.openxmlformats-officedocument.presentationml.slideLayout+xml"/>
  <Override PartName="/ppt/slideLayouts/slideLayout9.xml" ContentType="application/vnd.openxmlformats-officedocument.presentationml.slideLayout+xml"/>
  <Override PartName="/ppt/slideMasters/slideMaster6.xml" ContentType="application/vnd.openxmlformats-officedocument.presentationml.slideMaster+xml"/>
  <Override PartName="/ppt/slideLayouts/slideLayout14.xml" ContentType="application/vnd.openxmlformats-officedocument.presentationml.slideLayout+xml"/>
  <Override PartName="/ppt/slideLayouts/slideLayout129.xml" ContentType="application/vnd.openxmlformats-officedocument.presentationml.slideLayout+xml"/>
  <Override PartName="/ppt/slideLayouts/slideLayout23.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62.xml" ContentType="application/vnd.openxmlformats-officedocument.presentationml.slideLayout+xml"/>
  <Override PartName="/ppt/slides/slide12.xml" ContentType="application/vnd.openxmlformats-officedocument.presentationml.slide+xml"/>
  <Override PartName="/ppt/slideLayouts/slideLayout71.xml" ContentType="application/vnd.openxmlformats-officedocument.presentationml.slideLayout+xml"/>
  <Override PartName="/ppt/slideLayouts/slideLayout39.xml" ContentType="application/vnd.openxmlformats-officedocument.presentationml.slideLayout+xml"/>
  <Override PartName="/ppt/theme/theme11.xml" ContentType="application/vnd.openxmlformats-officedocument.theme+xml"/>
  <Override PartName="/ppt/slides/slide22.xml" ContentType="application/vnd.openxmlformats-officedocument.presentationml.slide+xml"/>
  <Override PartName="/ppt/slideLayouts/slideLayout48.xml" ContentType="application/vnd.openxmlformats-officedocument.presentationml.slideLayout+xml"/>
  <Override PartName="/ppt/slideLayouts/slideLayout81.xml" ContentType="application/vnd.openxmlformats-officedocument.presentationml.slideLayout+xml"/>
  <Override PartName="/ppt/slideMasters/slideMaster12.xml" ContentType="application/vnd.openxmlformats-officedocument.presentationml.slideMaster+xml"/>
  <Override PartName="/ppt/slides/slide3.xml" ContentType="application/vnd.openxmlformats-officedocument.presentationml.slide+xml"/>
  <Override PartName="/ppt/slideLayouts/slideLayout90.xml" ContentType="application/vnd.openxmlformats-officedocument.presentationml.slideLayout+xml"/>
  <Override PartName="/ppt/slideLayouts/slideLayout58.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84" r:id="rId1"/>
    <p:sldMasterId id="2147483696" r:id="rId2"/>
    <p:sldMasterId id="2147483708" r:id="rId3"/>
    <p:sldMasterId id="2147483720" r:id="rId4"/>
    <p:sldMasterId id="2147483732" r:id="rId5"/>
    <p:sldMasterId id="2147483744" r:id="rId6"/>
    <p:sldMasterId id="2147483756" r:id="rId7"/>
    <p:sldMasterId id="2147483768" r:id="rId8"/>
    <p:sldMasterId id="2147483780" r:id="rId9"/>
    <p:sldMasterId id="2147483792" r:id="rId10"/>
    <p:sldMasterId id="2147483804" r:id="rId11"/>
    <p:sldMasterId id="2147483816" r:id="rId12"/>
  </p:sldMasterIdLst>
  <p:notesMasterIdLst>
    <p:notesMasterId r:id="rId41"/>
  </p:notesMasterIdLst>
  <p:sldIdLst>
    <p:sldId id="256" r:id="rId13"/>
    <p:sldId id="270" r:id="rId14"/>
    <p:sldId id="263" r:id="rId15"/>
    <p:sldId id="264" r:id="rId16"/>
    <p:sldId id="265" r:id="rId17"/>
    <p:sldId id="266" r:id="rId18"/>
    <p:sldId id="267" r:id="rId19"/>
    <p:sldId id="268" r:id="rId20"/>
    <p:sldId id="269"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71" r:id="rId34"/>
    <p:sldId id="288" r:id="rId35"/>
    <p:sldId id="272" r:id="rId36"/>
    <p:sldId id="274" r:id="rId37"/>
    <p:sldId id="273" r:id="rId38"/>
    <p:sldId id="275" r:id="rId39"/>
    <p:sldId id="26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2" d="100"/>
          <a:sy n="82" d="100"/>
        </p:scale>
        <p:origin x="-1104" y="-11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A3275-1047-4052-B8D0-838896CBC180}" type="datetimeFigureOut">
              <a:rPr lang="en-US" smtClean="0"/>
              <a:pPr/>
              <a:t>6/6/14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42822-4932-4701-B167-B31D48DEDEC2}"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13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412D8A-E0E3-4B1D-8300-3D16097748BF}" type="datetime1">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1929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56AD3-3E71-4FEA-B06B-1B19B699539C}" type="datetime1">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6075913"/>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31945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84167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555646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93424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08053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61484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441839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0490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27714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86403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2D1B0-CAF8-421A-86A0-9454BBA52E9D}" type="datetime1">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7454199"/>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09657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1419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89362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8118430"/>
      </p:ext>
    </p:extLst>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8241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0041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18972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0244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82477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1151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18787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2018885"/>
      </p:ext>
    </p:extLst>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4698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59229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9601490"/>
      </p:ext>
    </p:extLst>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0892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5844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00082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3179756"/>
      </p:ext>
    </p:extLst>
  </p:cSld>
  <p:clrMapOvr>
    <a:masterClrMapping/>
  </p:clrMapOvr>
</p:sldLayout>
</file>

<file path=ppt/slideLayouts/slideLayout1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2932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7718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353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1845587"/>
      </p:ext>
    </p:extLst>
  </p:cSld>
  <p:clrMapOvr>
    <a:masterClrMapping/>
  </p:clrMapOvr>
</p:sldLayout>
</file>

<file path=ppt/slideLayouts/slideLayout1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0103351"/>
      </p:ext>
    </p:extLst>
  </p:cSld>
  <p:clrMapOvr>
    <a:masterClrMapping/>
  </p:clrMapOvr>
</p:sldLayout>
</file>

<file path=ppt/slideLayouts/slideLayout1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7575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9150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503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7469151"/>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1666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02183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121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F7BE2-82E6-4292-8F7E-99DBCE124AFC}" type="datetime1">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584491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4382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4038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2805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8807716"/>
      </p:ext>
    </p:extLst>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8653763"/>
      </p:ext>
    </p:extLst>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2031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0079854"/>
      </p:ext>
    </p:extLst>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6350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8964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53427001"/>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8C650D-7708-4E85-BD77-75FD0091D364}" type="datetime1">
              <a:rPr lang="en-US" smtClean="0"/>
              <a:pPr/>
              <a:t>6/6/14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363554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9635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4735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1378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5063581"/>
      </p:ext>
    </p:extLst>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36552695"/>
      </p:ext>
    </p:extLst>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9315873"/>
      </p:ext>
    </p:extLst>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7650023"/>
      </p:ext>
    </p:extLst>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5364031"/>
      </p:ext>
    </p:extLst>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0704309"/>
      </p:ext>
    </p:extLst>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80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9BC4DA-0388-4AF6-9275-26F47804998A}" type="datetime1">
              <a:rPr lang="en-US" smtClean="0"/>
              <a:pPr/>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132489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2949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10559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8858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721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8818863"/>
      </p:ext>
    </p:extLst>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50772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1208398"/>
      </p:ext>
    </p:extLst>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198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7373728"/>
      </p:ext>
    </p:extLst>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7356399"/>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C3ADC-9358-4FBE-814E-A5111A91244B}" type="datetime1">
              <a:rPr lang="en-US" smtClean="0"/>
              <a:pPr/>
              <a:t>6/6/14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8838545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2533454"/>
      </p:ext>
    </p:extLst>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3380775"/>
      </p:ext>
    </p:extLst>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3885766"/>
      </p:ext>
    </p:extLst>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67067367"/>
      </p:ext>
    </p:extLst>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84938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9934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6131650"/>
      </p:ext>
    </p:extLst>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5465679"/>
      </p:ext>
    </p:extLst>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88093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577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04534-A35E-4788-A12B-6EB37C7128D4}" type="datetime1">
              <a:rPr lang="en-US" smtClean="0"/>
              <a:pPr/>
              <a:t>6/6/14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4060233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7505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54339909"/>
      </p:ext>
    </p:extLst>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25732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659009"/>
      </p:ext>
    </p:extLst>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1255983"/>
      </p:ext>
    </p:extLst>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3609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3385888"/>
      </p:ext>
    </p:extLst>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9739559"/>
      </p:ext>
    </p:extLst>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16694654"/>
      </p:ext>
    </p:extLst>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429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7B428-45DF-4BBF-9CF3-ABB015A1666D}" type="datetime1">
              <a:rPr lang="en-US" smtClean="0"/>
              <a:pPr/>
              <a:t>6/6/14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0806514"/>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1817428"/>
      </p:ext>
    </p:extLst>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92607331"/>
      </p:ext>
    </p:extLst>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75213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9386675"/>
      </p:ext>
    </p:extLst>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1179232"/>
      </p:ext>
    </p:extLst>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8924608"/>
      </p:ext>
    </p:extLst>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78097276"/>
      </p:ext>
    </p:extLst>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0726132"/>
      </p:ext>
    </p:extLst>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70330340"/>
      </p:ext>
    </p:extLst>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172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CCACC2-3CE4-4FA7-9EDA-C26D76B0AC14}" type="datetime1">
              <a:rPr lang="en-US" smtClean="0"/>
              <a:pPr/>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0296398"/>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9743578"/>
      </p:ext>
    </p:extLst>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9696152"/>
      </p:ext>
    </p:extLst>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4338501"/>
      </p:ext>
    </p:extLst>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5867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095626"/>
      </p:ext>
    </p:extLst>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8270204"/>
      </p:ext>
    </p:extLst>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3525868"/>
      </p:ext>
    </p:extLst>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611923"/>
      </p:ext>
    </p:extLst>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8557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3943320"/>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C1E7B3-5DE0-42D2-9435-2727B5835943}" type="datetime1">
              <a:rPr lang="en-US" smtClean="0"/>
              <a:pPr/>
              <a:t>6/6/14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49679740"/>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655146"/>
      </p:ext>
    </p:extLst>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9216476"/>
      </p:ext>
    </p:extLst>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358295"/>
      </p:ext>
    </p:extLst>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002111"/>
      </p:ext>
    </p:extLst>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5741665"/>
      </p:ext>
    </p:extLst>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3536048"/>
      </p:ext>
    </p:extLst>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6981053"/>
      </p:ext>
    </p:extLst>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20929082"/>
      </p:ext>
    </p:extLst>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1960676"/>
      </p:ext>
    </p:extLst>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59E2F8-D6A9-9949-BCF6-DF5D896D4270}" type="datetimeFigureOut">
              <a:rPr lang="en-US" smtClean="0">
                <a:solidFill>
                  <a:prstClr val="black">
                    <a:tint val="75000"/>
                  </a:prstClr>
                </a:solidFill>
              </a:rPr>
              <a:pPr/>
              <a:t>6/6/14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A4732D-61B5-A549-A3C8-601E05C96E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23389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04CE3-C0E7-42FB-B7D4-0E597468B8BB}" type="datetime1">
              <a:rPr lang="en-US" smtClean="0"/>
              <a:pPr/>
              <a:t>6/6/14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49AF3E-7F74-4921-8343-A0213DEA751E}"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81704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354226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26054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914074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2730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69516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83794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77050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91123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116936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086284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859E2F8-D6A9-9949-BCF6-DF5D896D4270}" type="datetimeFigureOut">
              <a:rPr lang="en-US" smtClean="0">
                <a:solidFill>
                  <a:prstClr val="black">
                    <a:tint val="75000"/>
                  </a:prstClr>
                </a:solidFill>
              </a:rPr>
              <a:pPr defTabSz="457200"/>
              <a:t>6/6/14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EA4732D-61B5-A549-A3C8-601E05C96E6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68324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hyperlink" Target="http://www.FloridaInvasives.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Scott.Cameron@rrisc.org" TargetMode="Externa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risc.org/" TargetMode="Externa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286000"/>
          </a:xfrm>
        </p:spPr>
        <p:txBody>
          <a:bodyPr>
            <a:normAutofit fontScale="92500" lnSpcReduction="20000"/>
          </a:bodyPr>
          <a:lstStyle/>
          <a:p>
            <a:r>
              <a:rPr lang="en-US" sz="2800" dirty="0" smtClean="0">
                <a:solidFill>
                  <a:schemeClr val="tx1"/>
                </a:solidFill>
              </a:rPr>
              <a:t>A Vision for Early Detection and Rapid Response to Invasive Species</a:t>
            </a:r>
          </a:p>
          <a:p>
            <a:r>
              <a:rPr lang="en-US" sz="2800" dirty="0" smtClean="0">
                <a:solidFill>
                  <a:schemeClr val="tx1"/>
                </a:solidFill>
              </a:rPr>
              <a:t>Cooperative Ecosystem Studies Units Network National Meeting</a:t>
            </a:r>
          </a:p>
          <a:p>
            <a:r>
              <a:rPr lang="en-US" sz="2800" dirty="0" smtClean="0">
                <a:solidFill>
                  <a:schemeClr val="tx1"/>
                </a:solidFill>
              </a:rPr>
              <a:t>Scott J. Cameron</a:t>
            </a:r>
          </a:p>
          <a:p>
            <a:r>
              <a:rPr lang="en-US" sz="2800" dirty="0" smtClean="0">
                <a:solidFill>
                  <a:schemeClr val="tx1"/>
                </a:solidFill>
              </a:rPr>
              <a:t>June 5, 2014</a:t>
            </a:r>
          </a:p>
          <a:p>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48000" y="838200"/>
            <a:ext cx="2750820" cy="24003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7114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Existing </a:t>
            </a:r>
            <a:r>
              <a:rPr lang="en-US" dirty="0"/>
              <a:t>m</a:t>
            </a:r>
            <a:r>
              <a:rPr lang="en-US" dirty="0" smtClean="0"/>
              <a:t>odels for pieces </a:t>
            </a:r>
            <a:br>
              <a:rPr lang="en-US" dirty="0" smtClean="0"/>
            </a:br>
            <a:r>
              <a:rPr lang="en-US" dirty="0" smtClean="0"/>
              <a:t>of EDRR </a:t>
            </a:r>
            <a:endParaRPr lang="en-US" dirty="0"/>
          </a:p>
        </p:txBody>
      </p:sp>
      <p:sp>
        <p:nvSpPr>
          <p:cNvPr id="3" name="Content Placeholder 2"/>
          <p:cNvSpPr>
            <a:spLocks noGrp="1"/>
          </p:cNvSpPr>
          <p:nvPr>
            <p:ph idx="1"/>
          </p:nvPr>
        </p:nvSpPr>
        <p:spPr/>
        <p:txBody>
          <a:bodyPr/>
          <a:lstStyle/>
          <a:p>
            <a:r>
              <a:rPr lang="en-US" dirty="0" smtClean="0"/>
              <a:t>Following slides courtesy of Chuck </a:t>
            </a:r>
            <a:r>
              <a:rPr lang="en-US" dirty="0" err="1" smtClean="0"/>
              <a:t>Bargeron</a:t>
            </a:r>
            <a:r>
              <a:rPr lang="en-US" dirty="0" smtClean="0"/>
              <a:t>, University of Georgia</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10</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65506" y="3810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83319608"/>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7" name="Picture 6" descr="newLogo.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76600" y="434975"/>
            <a:ext cx="2359025" cy="2362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8" name="Picture 7" descr="logo.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2873375"/>
            <a:ext cx="8229600" cy="17875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 name="Picture 8" descr="thinrev.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7400" y="4833937"/>
            <a:ext cx="5105400" cy="15890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5863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18798" y="38100"/>
            <a:ext cx="7019925" cy="678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1006358"/>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8940"/>
            <a:ext cx="8229600" cy="1143000"/>
          </a:xfrm>
        </p:spPr>
        <p:txBody>
          <a:bodyPr>
            <a:normAutofit fontScale="90000"/>
          </a:bodyPr>
          <a:lstStyle/>
          <a:p>
            <a:r>
              <a:rPr lang="en-US" dirty="0"/>
              <a:t> Everglades Invasive Animal Web and Mobile Reporting </a:t>
            </a:r>
            <a:r>
              <a:rPr lang="en-US" dirty="0" smtClean="0"/>
              <a:t>System</a:t>
            </a:r>
            <a:br>
              <a:rPr lang="en-US" dirty="0" smtClean="0"/>
            </a:br>
            <a:r>
              <a:rPr lang="en-US" sz="3100" dirty="0" smtClean="0"/>
              <a:t>10/1/2010 – 9/30/2015</a:t>
            </a:r>
            <a:br>
              <a:rPr lang="en-US" sz="3100" dirty="0" smtClean="0"/>
            </a:br>
            <a:r>
              <a:rPr lang="en-US" sz="3100" dirty="0" smtClean="0"/>
              <a:t>Funded by National Park Service - Everglades</a:t>
            </a:r>
            <a:endParaRPr lang="en-US" sz="3100" dirty="0"/>
          </a:p>
        </p:txBody>
      </p:sp>
      <p:sp>
        <p:nvSpPr>
          <p:cNvPr id="3" name="Content Placeholder 2"/>
          <p:cNvSpPr>
            <a:spLocks noGrp="1"/>
          </p:cNvSpPr>
          <p:nvPr>
            <p:ph idx="1"/>
          </p:nvPr>
        </p:nvSpPr>
        <p:spPr>
          <a:xfrm>
            <a:off x="457200" y="2459743"/>
            <a:ext cx="8229600" cy="4003609"/>
          </a:xfrm>
        </p:spPr>
        <p:txBody>
          <a:bodyPr>
            <a:normAutofit fontScale="55000" lnSpcReduction="20000"/>
          </a:bodyPr>
          <a:lstStyle/>
          <a:p>
            <a:r>
              <a:rPr lang="en-US" dirty="0"/>
              <a:t>Task 1:  Provide for and make minor changes/additions/maintenance to </a:t>
            </a:r>
            <a:r>
              <a:rPr lang="en-US" dirty="0" err="1"/>
              <a:t>EvergladesCISMA</a:t>
            </a:r>
            <a:r>
              <a:rPr lang="en-US" dirty="0"/>
              <a:t> website and Animal portion of </a:t>
            </a:r>
            <a:r>
              <a:rPr lang="en-US" dirty="0" err="1"/>
              <a:t>EDDMapS</a:t>
            </a:r>
            <a:r>
              <a:rPr lang="en-US" dirty="0"/>
              <a:t> for Florida over five years</a:t>
            </a:r>
            <a:r>
              <a:rPr lang="en-US" dirty="0" smtClean="0"/>
              <a:t>.</a:t>
            </a:r>
            <a:endParaRPr lang="en-US" dirty="0"/>
          </a:p>
          <a:p>
            <a:r>
              <a:rPr lang="en-US" dirty="0"/>
              <a:t>Task 2:  Share data with Florida Fish and Wildlife Conservation Commission on monthly basis</a:t>
            </a:r>
            <a:r>
              <a:rPr lang="en-US" dirty="0" smtClean="0"/>
              <a:t>.</a:t>
            </a:r>
            <a:endParaRPr lang="en-US" dirty="0"/>
          </a:p>
          <a:p>
            <a:r>
              <a:rPr lang="en-US" dirty="0"/>
              <a:t>Task 3:  Attend Everglades CISMA Annual Summit on yearly basis</a:t>
            </a:r>
            <a:r>
              <a:rPr lang="en-US" dirty="0" smtClean="0"/>
              <a:t>.</a:t>
            </a:r>
            <a:endParaRPr lang="en-US" dirty="0"/>
          </a:p>
          <a:p>
            <a:r>
              <a:rPr lang="en-US" dirty="0"/>
              <a:t>Task 4:  Develop interface for “Power Users” to easily edit and amend reports to </a:t>
            </a:r>
            <a:r>
              <a:rPr lang="en-US" dirty="0" err="1"/>
              <a:t>EDDMapS</a:t>
            </a:r>
            <a:r>
              <a:rPr lang="en-US" dirty="0" smtClean="0"/>
              <a:t>.</a:t>
            </a:r>
            <a:endParaRPr lang="en-US" dirty="0"/>
          </a:p>
          <a:p>
            <a:r>
              <a:rPr lang="en-US" dirty="0"/>
              <a:t>Task 5:  Streamline verification process with Florida Fish and Wildlife Conservation Commission</a:t>
            </a:r>
            <a:r>
              <a:rPr lang="en-US" dirty="0" smtClean="0"/>
              <a:t>.</a:t>
            </a:r>
            <a:endParaRPr lang="en-US" dirty="0"/>
          </a:p>
          <a:p>
            <a:r>
              <a:rPr lang="en-US" dirty="0"/>
              <a:t>Task 6:  Develop multi-page reporting form and integrate ID resources into reporting form</a:t>
            </a:r>
            <a:r>
              <a:rPr lang="en-US" dirty="0" smtClean="0"/>
              <a:t>.</a:t>
            </a:r>
            <a:endParaRPr lang="en-US" dirty="0"/>
          </a:p>
          <a:p>
            <a:r>
              <a:rPr lang="en-US" dirty="0"/>
              <a:t>Task 7:  Integrate NPS and FWC images into </a:t>
            </a:r>
            <a:r>
              <a:rPr lang="en-US" dirty="0" err="1"/>
              <a:t>EDDMapS</a:t>
            </a:r>
            <a:r>
              <a:rPr lang="en-US" dirty="0" smtClean="0"/>
              <a:t>.</a:t>
            </a:r>
            <a:r>
              <a:rPr lang="en-US" dirty="0"/>
              <a:t> </a:t>
            </a:r>
          </a:p>
          <a:p>
            <a:r>
              <a:rPr lang="en-US" dirty="0"/>
              <a:t>Task 8:  Develop </a:t>
            </a:r>
            <a:r>
              <a:rPr lang="en-US" dirty="0" err="1"/>
              <a:t>EDDMapS</a:t>
            </a:r>
            <a:r>
              <a:rPr lang="en-US" dirty="0"/>
              <a:t> Animals report App for Apple iPhone and submit to Apple for availability through Apple iTunes App Store that include ability to report exotic animal sightings and includes reptile identification guide.</a:t>
            </a:r>
            <a:endParaRPr lang="en-US" dirty="0">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0591147"/>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Voila_Capture 2014-06-03_08-22-03_A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11300" y="0"/>
            <a:ext cx="6103558"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8901888"/>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50"/>
            <a:ext cx="8229600" cy="1143000"/>
          </a:xfrm>
        </p:spPr>
        <p:txBody>
          <a:bodyPr>
            <a:normAutofit fontScale="90000"/>
          </a:bodyPr>
          <a:lstStyle/>
          <a:p>
            <a:r>
              <a:rPr lang="en-US" dirty="0"/>
              <a:t>Detecting and Mapping New Invasive Species </a:t>
            </a:r>
            <a:r>
              <a:rPr lang="en-US" dirty="0" smtClean="0"/>
              <a:t>Occurrences</a:t>
            </a:r>
            <a:r>
              <a:rPr lang="en-US" dirty="0">
                <a:solidFill>
                  <a:prstClr val="black"/>
                </a:solidFill>
              </a:rPr>
              <a:t/>
            </a:r>
            <a:br>
              <a:rPr lang="en-US" dirty="0">
                <a:solidFill>
                  <a:prstClr val="black"/>
                </a:solidFill>
              </a:rPr>
            </a:br>
            <a:r>
              <a:rPr lang="en-US" sz="3100" dirty="0" smtClean="0">
                <a:solidFill>
                  <a:prstClr val="black"/>
                </a:solidFill>
              </a:rPr>
              <a:t>4/15/</a:t>
            </a:r>
            <a:r>
              <a:rPr lang="en-US" sz="3100" dirty="0">
                <a:solidFill>
                  <a:prstClr val="black"/>
                </a:solidFill>
              </a:rPr>
              <a:t>2010 – </a:t>
            </a:r>
            <a:r>
              <a:rPr lang="en-US" sz="3100" dirty="0" smtClean="0">
                <a:solidFill>
                  <a:prstClr val="black"/>
                </a:solidFill>
              </a:rPr>
              <a:t>12/</a:t>
            </a:r>
            <a:r>
              <a:rPr lang="en-US" sz="3100" dirty="0">
                <a:solidFill>
                  <a:prstClr val="black"/>
                </a:solidFill>
              </a:rPr>
              <a:t>30/</a:t>
            </a:r>
            <a:r>
              <a:rPr lang="en-US" sz="3100" dirty="0" smtClean="0">
                <a:solidFill>
                  <a:prstClr val="black"/>
                </a:solidFill>
              </a:rPr>
              <a:t>2014</a:t>
            </a:r>
            <a:r>
              <a:rPr lang="en-US" sz="3100" dirty="0">
                <a:solidFill>
                  <a:prstClr val="black"/>
                </a:solidFill>
              </a:rPr>
              <a:t/>
            </a:r>
            <a:br>
              <a:rPr lang="en-US" sz="3100" dirty="0">
                <a:solidFill>
                  <a:prstClr val="black"/>
                </a:solidFill>
              </a:rPr>
            </a:br>
            <a:r>
              <a:rPr lang="en-US" sz="2700" dirty="0">
                <a:solidFill>
                  <a:prstClr val="black"/>
                </a:solidFill>
              </a:rPr>
              <a:t>Funded by National Park Service </a:t>
            </a:r>
            <a:r>
              <a:rPr lang="en-US" sz="2700" dirty="0" smtClean="0">
                <a:solidFill>
                  <a:prstClr val="black"/>
                </a:solidFill>
              </a:rPr>
              <a:t>– National Capital Region</a:t>
            </a:r>
            <a:endParaRPr lang="en-US" sz="4000" dirty="0"/>
          </a:p>
        </p:txBody>
      </p:sp>
      <p:sp>
        <p:nvSpPr>
          <p:cNvPr id="3" name="Content Placeholder 2"/>
          <p:cNvSpPr>
            <a:spLocks noGrp="1"/>
          </p:cNvSpPr>
          <p:nvPr>
            <p:ph idx="1"/>
          </p:nvPr>
        </p:nvSpPr>
        <p:spPr>
          <a:xfrm>
            <a:off x="457200" y="2217447"/>
            <a:ext cx="8229600" cy="4525963"/>
          </a:xfrm>
        </p:spPr>
        <p:txBody>
          <a:bodyPr>
            <a:normAutofit fontScale="55000" lnSpcReduction="20000"/>
          </a:bodyPr>
          <a:lstStyle/>
          <a:p>
            <a:pPr lvl="0"/>
            <a:r>
              <a:rPr lang="en-US" dirty="0"/>
              <a:t>Provide distribution maps for selected invasive species across the mid-Atlantic states at point to County level through individual species reports entered by online reporting form and through the compilation and conversion of data from existing electronic data sets into one central location.</a:t>
            </a:r>
          </a:p>
          <a:p>
            <a:pPr lvl="0"/>
            <a:r>
              <a:rPr lang="en-US" dirty="0"/>
              <a:t>Establish a user-driven system for automatic e-mail notification when data on selected species is submitted for selected areas. This will make reporting of new detections easier and decrease response times which will lead to more efficient and cost effective control programs. </a:t>
            </a:r>
          </a:p>
          <a:p>
            <a:pPr lvl="0"/>
            <a:r>
              <a:rPr lang="en-US" dirty="0"/>
              <a:t>Create an avenue for knowledge sharing between the Mid-Atlantic region parks and other agencies, organizations, and individuals. </a:t>
            </a:r>
          </a:p>
          <a:p>
            <a:pPr lvl="0"/>
            <a:r>
              <a:rPr lang="en-US" dirty="0"/>
              <a:t>Provide data to refine regional, state and park priority lists and determine incipient invasive species. </a:t>
            </a:r>
          </a:p>
          <a:p>
            <a:pPr lvl="0"/>
            <a:r>
              <a:rPr lang="en-US" dirty="0"/>
              <a:t>Provide color-coded or other method for identifying and distinguishing initial infestations, treated infestations, and eradicated infestations, so as to maintain and not lose invasion history.</a:t>
            </a:r>
          </a:p>
          <a:p>
            <a:pPr lvl="0"/>
            <a:r>
              <a:rPr lang="en-US" dirty="0"/>
              <a:t>Share data with other projects and national databases such as the USDA NRCS PLANTS Database.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23509070"/>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Voila_Capture 2014-06-03_08-42-39_AM.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03400" y="0"/>
            <a:ext cx="5519165"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468794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63380"/>
            <a:ext cx="8229600" cy="4525963"/>
          </a:xfrm>
        </p:spPr>
        <p:txBody>
          <a:bodyPr>
            <a:normAutofit/>
          </a:bodyPr>
          <a:lstStyle/>
          <a:p>
            <a:pPr lvl="0"/>
            <a:r>
              <a:rPr lang="en-US" sz="2400" dirty="0"/>
              <a:t>Implement web template for any new CISMA (needing a web presence)</a:t>
            </a:r>
          </a:p>
          <a:p>
            <a:pPr lvl="0"/>
            <a:r>
              <a:rPr lang="en-US" sz="2400" dirty="0"/>
              <a:t>Host and update </a:t>
            </a:r>
            <a:r>
              <a:rPr lang="en-US" sz="2400" u="sng" dirty="0">
                <a:hlinkClick r:id="rId2"/>
              </a:rPr>
              <a:t>www.FloridaInvasives.org</a:t>
            </a:r>
            <a:r>
              <a:rPr lang="en-US" sz="2400" dirty="0"/>
              <a:t> website.</a:t>
            </a:r>
          </a:p>
          <a:p>
            <a:pPr lvl="0"/>
            <a:r>
              <a:rPr lang="en-US" sz="2400" dirty="0"/>
              <a:t>Host and update CISMA web sites on </a:t>
            </a:r>
            <a:r>
              <a:rPr lang="en-US" sz="2400" u="sng" dirty="0">
                <a:hlinkClick r:id="rId2"/>
              </a:rPr>
              <a:t>www.FloridaInvasives.org</a:t>
            </a:r>
            <a:r>
              <a:rPr lang="en-US" sz="2400" dirty="0"/>
              <a:t> website.</a:t>
            </a:r>
          </a:p>
          <a:p>
            <a:pPr lvl="0"/>
            <a:r>
              <a:rPr lang="en-US" sz="2400" dirty="0"/>
              <a:t>Maintain </a:t>
            </a:r>
            <a:r>
              <a:rPr lang="en-US" sz="2400" dirty="0" err="1"/>
              <a:t>EDDMapS</a:t>
            </a:r>
            <a:r>
              <a:rPr lang="en-US" sz="2400" dirty="0"/>
              <a:t> for any hosted CISMA website</a:t>
            </a:r>
          </a:p>
          <a:p>
            <a:pPr lvl="0"/>
            <a:r>
              <a:rPr lang="en-US" sz="2400" dirty="0"/>
              <a:t>Share invasive plant data with Florida Natural Areas </a:t>
            </a:r>
            <a:r>
              <a:rPr lang="en-US" sz="2400" dirty="0" smtClean="0"/>
              <a:t>Inventory</a:t>
            </a:r>
            <a:endParaRPr lang="en-US" sz="2400" dirty="0"/>
          </a:p>
        </p:txBody>
      </p:sp>
      <p:sp>
        <p:nvSpPr>
          <p:cNvPr id="4" name="Title 1"/>
          <p:cNvSpPr txBox="1">
            <a:spLocks noGrp="1"/>
          </p:cNvSpPr>
          <p:nvPr>
            <p:ph type="title"/>
          </p:nvPr>
        </p:nvSpPr>
        <p:spPr>
          <a:xfrm>
            <a:off x="457200" y="345585"/>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200" b="1" dirty="0"/>
              <a:t>Florida Invasive Species Partnership &amp; Cooperative Invasive Species Management Area Website Development, Enhancement &amp; Implementation </a:t>
            </a:r>
            <a:r>
              <a:rPr lang="en-US" sz="2200" dirty="0" smtClean="0">
                <a:solidFill>
                  <a:prstClr val="black"/>
                </a:solidFill>
              </a:rPr>
              <a:t>Multiple Projects</a:t>
            </a:r>
            <a:r>
              <a:rPr lang="en-US" sz="3100" dirty="0" smtClean="0">
                <a:solidFill>
                  <a:prstClr val="black"/>
                </a:solidFill>
              </a:rPr>
              <a:t/>
            </a:r>
            <a:br>
              <a:rPr lang="en-US" sz="3100" dirty="0" smtClean="0">
                <a:solidFill>
                  <a:prstClr val="black"/>
                </a:solidFill>
              </a:rPr>
            </a:br>
            <a:r>
              <a:rPr lang="en-US" sz="2700" dirty="0" smtClean="0">
                <a:solidFill>
                  <a:prstClr val="black"/>
                </a:solidFill>
              </a:rPr>
              <a:t>Funded by U.S. Fish and Wildlife Service</a:t>
            </a:r>
            <a:endParaRPr lang="en-US" sz="27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30034777"/>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NPS-Alert.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705586" y="-452494"/>
            <a:ext cx="5520103" cy="88299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63099"/>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38" y="1596978"/>
            <a:ext cx="8229600" cy="5146944"/>
          </a:xfrm>
        </p:spPr>
        <p:txBody>
          <a:bodyPr>
            <a:noAutofit/>
          </a:bodyPr>
          <a:lstStyle/>
          <a:p>
            <a:pPr lvl="0"/>
            <a:r>
              <a:rPr lang="en-US" sz="1600" dirty="0"/>
              <a:t>NPS/UGA to identify and outline all pertinent user workflows (and inherent requirements) that this project is intended to accommodate. </a:t>
            </a:r>
          </a:p>
          <a:p>
            <a:pPr lvl="0"/>
            <a:r>
              <a:rPr lang="en-US" sz="1600" dirty="0"/>
              <a:t>NPS/UGA to refine design of mobile application and park configuration interface to ensure accommodation of all workflows/requirements and adoption of pertinent technology. </a:t>
            </a:r>
          </a:p>
          <a:p>
            <a:pPr lvl="0"/>
            <a:r>
              <a:rPr lang="en-US" sz="1600" dirty="0"/>
              <a:t>UGA to develop NPS-branded mobile application</a:t>
            </a:r>
            <a:r>
              <a:rPr lang="en-US" sz="1600" b="1" dirty="0"/>
              <a:t> </a:t>
            </a:r>
            <a:r>
              <a:rPr lang="en-US" sz="1600" dirty="0"/>
              <a:t>(for </a:t>
            </a:r>
            <a:r>
              <a:rPr lang="en-US" sz="1600" dirty="0" err="1"/>
              <a:t>iOS</a:t>
            </a:r>
            <a:r>
              <a:rPr lang="en-US" sz="1600" dirty="0"/>
              <a:t>). </a:t>
            </a:r>
          </a:p>
          <a:p>
            <a:pPr lvl="0"/>
            <a:r>
              <a:rPr lang="en-US" sz="1600" dirty="0"/>
              <a:t>UGA to develop website that facilitates administration of both user accounts and park/site configuration details (i.e. park list of invasive plant species). </a:t>
            </a:r>
          </a:p>
          <a:p>
            <a:pPr lvl="0"/>
            <a:r>
              <a:rPr lang="en-US" sz="1600" dirty="0"/>
              <a:t>NPS to review, test, and approve functional operation of application and website prior to publishing/release. </a:t>
            </a:r>
          </a:p>
          <a:p>
            <a:pPr lvl="0"/>
            <a:r>
              <a:rPr lang="en-US" sz="1600" dirty="0"/>
              <a:t>UGA to make application available through iTunes (App Store). </a:t>
            </a:r>
          </a:p>
          <a:p>
            <a:pPr lvl="0"/>
            <a:r>
              <a:rPr lang="en-US" sz="1600" dirty="0"/>
              <a:t>NPS/UGA to jointly conduct announcement/training to priority park unit staff. </a:t>
            </a:r>
          </a:p>
          <a:p>
            <a:pPr lvl="0"/>
            <a:r>
              <a:rPr lang="en-US" sz="1600" dirty="0"/>
              <a:t>UGA to provide comprehensive application hosting and technical support to priority parks for one year following initial implementation of the application.  </a:t>
            </a:r>
          </a:p>
          <a:p>
            <a:pPr lvl="0"/>
            <a:r>
              <a:rPr lang="en-US" sz="1600" dirty="0"/>
              <a:t>UGA to specify the cost, on a park-by-park basis, of establishing additional park units for application use/support.</a:t>
            </a:r>
          </a:p>
          <a:p>
            <a:pPr lvl="0"/>
            <a:r>
              <a:rPr lang="en-US" sz="1600" dirty="0"/>
              <a:t>UGA to specify the annual application hosting/support cost on a park-by-park or Service-wide basis</a:t>
            </a:r>
            <a:r>
              <a:rPr lang="en-US" sz="1600" dirty="0" smtClean="0"/>
              <a:t>.</a:t>
            </a:r>
            <a:endParaRPr lang="en-US" sz="1600" dirty="0"/>
          </a:p>
        </p:txBody>
      </p:sp>
      <p:sp>
        <p:nvSpPr>
          <p:cNvPr id="4" name="Title 1"/>
          <p:cNvSpPr txBox="1">
            <a:spLocks/>
          </p:cNvSpPr>
          <p:nvPr/>
        </p:nvSpPr>
        <p:spPr>
          <a:xfrm>
            <a:off x="457200" y="400197"/>
            <a:ext cx="8229600" cy="1143000"/>
          </a:xfrm>
          <a:prstGeom prst="rect">
            <a:avLst/>
          </a:prstGeom>
        </p:spPr>
        <p:txBody>
          <a:bodyPr vert="horz" lIns="91440" tIns="45720" rIns="91440" bIns="45720" rtlCol="0" anchor="ct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rPr>
              <a:t>NPS Invasive Plant Alert – a mobile app </a:t>
            </a:r>
            <a:r>
              <a:rPr lang="en-US" sz="3100" dirty="0" smtClean="0">
                <a:solidFill>
                  <a:prstClr val="black"/>
                </a:solidFill>
              </a:rPr>
              <a:t>9/4/2012 – 2/28/2014</a:t>
            </a:r>
            <a:br>
              <a:rPr lang="en-US" sz="3100" dirty="0" smtClean="0">
                <a:solidFill>
                  <a:prstClr val="black"/>
                </a:solidFill>
              </a:rPr>
            </a:br>
            <a:r>
              <a:rPr lang="en-US" sz="2200" dirty="0" smtClean="0">
                <a:solidFill>
                  <a:prstClr val="black"/>
                </a:solidFill>
              </a:rPr>
              <a:t>Funded by National Park Service – </a:t>
            </a:r>
            <a:r>
              <a:rPr lang="en-US" sz="2200" dirty="0">
                <a:solidFill>
                  <a:prstClr val="black"/>
                </a:solidFill>
              </a:rPr>
              <a:t>Biological Resource Management Division </a:t>
            </a:r>
          </a:p>
        </p:txBody>
      </p:sp>
      <p:sp>
        <p:nvSpPr>
          <p:cNvPr id="5" name="TextBox 4"/>
          <p:cNvSpPr txBox="1"/>
          <p:nvPr/>
        </p:nvSpPr>
        <p:spPr>
          <a:xfrm rot="1433936">
            <a:off x="189351" y="2847891"/>
            <a:ext cx="8682635" cy="923330"/>
          </a:xfrm>
          <a:prstGeom prst="rect">
            <a:avLst/>
          </a:prstGeom>
          <a:solidFill>
            <a:schemeClr val="bg1">
              <a:lumMod val="85000"/>
            </a:schemeClr>
          </a:solidFill>
        </p:spPr>
        <p:txBody>
          <a:bodyPr wrap="none" rtlCol="0">
            <a:spAutoFit/>
          </a:bodyPr>
          <a:lstStyle/>
          <a:p>
            <a:pPr defTabSz="457200"/>
            <a:r>
              <a:rPr lang="en-US" sz="5400" b="1" dirty="0" smtClean="0">
                <a:solidFill>
                  <a:srgbClr val="FF0000"/>
                </a:solidFill>
              </a:rPr>
              <a:t>To Be Released Summer 2014</a:t>
            </a:r>
            <a:endParaRPr lang="en-US" sz="54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233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pPr algn="l"/>
            <a:r>
              <a:rPr lang="en-US" dirty="0" smtClean="0"/>
              <a:t>Why care about invasives?</a:t>
            </a:r>
            <a:endParaRPr lang="en-US" dirty="0"/>
          </a:p>
        </p:txBody>
      </p:sp>
      <p:sp>
        <p:nvSpPr>
          <p:cNvPr id="3" name="Content Placeholder 2"/>
          <p:cNvSpPr>
            <a:spLocks noGrp="1"/>
          </p:cNvSpPr>
          <p:nvPr>
            <p:ph idx="1"/>
          </p:nvPr>
        </p:nvSpPr>
        <p:spPr/>
        <p:txBody>
          <a:bodyPr>
            <a:normAutofit fontScale="92500"/>
          </a:bodyPr>
          <a:lstStyle/>
          <a:p>
            <a:r>
              <a:rPr lang="en-US" dirty="0" smtClean="0"/>
              <a:t>Earth’s most serious and least understood ecological problem</a:t>
            </a:r>
          </a:p>
          <a:p>
            <a:r>
              <a:rPr lang="en-US" dirty="0" smtClean="0"/>
              <a:t>$1.4 trillion annual hit to global economy</a:t>
            </a:r>
          </a:p>
          <a:p>
            <a:r>
              <a:rPr lang="en-US" dirty="0" smtClean="0"/>
              <a:t>$128 billion annual hit to US economy</a:t>
            </a:r>
          </a:p>
          <a:p>
            <a:r>
              <a:rPr lang="en-US" dirty="0" smtClean="0"/>
              <a:t>43% of listings under the Endangered Species Act</a:t>
            </a:r>
          </a:p>
          <a:p>
            <a:r>
              <a:rPr lang="en-US" dirty="0" smtClean="0"/>
              <a:t>Caused 20% of global extinctions since 1600</a:t>
            </a:r>
          </a:p>
          <a:p>
            <a:r>
              <a:rPr lang="en-US" dirty="0" smtClean="0"/>
              <a:t>Contributed to 50% of extinctions since 1600</a:t>
            </a:r>
          </a:p>
          <a:p>
            <a:r>
              <a:rPr lang="en-US" dirty="0" smtClean="0"/>
              <a:t>Invasive diseases kill and hospitalize thousands</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2</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43372"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1767402"/>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
            </a:r>
            <a:br>
              <a:rPr lang="en-US" sz="3600" dirty="0"/>
            </a:br>
            <a:r>
              <a:rPr lang="en-US" sz="3600" dirty="0"/>
              <a:t> </a:t>
            </a:r>
            <a:r>
              <a:rPr lang="en-US" sz="2700" dirty="0"/>
              <a:t>Evaluating Potential Resources to Track and Warn the Public of Invasive Plant Species Impacts in Southern </a:t>
            </a:r>
            <a:r>
              <a:rPr lang="en-US" sz="2700" dirty="0" smtClean="0"/>
              <a:t>Florida</a:t>
            </a:r>
            <a:br>
              <a:rPr lang="en-US" sz="2700" dirty="0" smtClean="0"/>
            </a:br>
            <a:r>
              <a:rPr lang="en-US" sz="2700" dirty="0" smtClean="0">
                <a:solidFill>
                  <a:prstClr val="black"/>
                </a:solidFill>
              </a:rPr>
              <a:t>9/</a:t>
            </a:r>
            <a:r>
              <a:rPr lang="en-US" sz="2700" dirty="0">
                <a:solidFill>
                  <a:prstClr val="black"/>
                </a:solidFill>
              </a:rPr>
              <a:t>1/</a:t>
            </a:r>
            <a:r>
              <a:rPr lang="en-US" sz="2700" dirty="0" smtClean="0">
                <a:solidFill>
                  <a:prstClr val="black"/>
                </a:solidFill>
              </a:rPr>
              <a:t>2013 </a:t>
            </a:r>
            <a:r>
              <a:rPr lang="en-US" sz="2700" dirty="0">
                <a:solidFill>
                  <a:prstClr val="black"/>
                </a:solidFill>
              </a:rPr>
              <a:t>– </a:t>
            </a:r>
            <a:r>
              <a:rPr lang="en-US" sz="2700" dirty="0" smtClean="0">
                <a:solidFill>
                  <a:prstClr val="black"/>
                </a:solidFill>
              </a:rPr>
              <a:t>8/</a:t>
            </a:r>
            <a:r>
              <a:rPr lang="en-US" sz="2700" dirty="0">
                <a:solidFill>
                  <a:prstClr val="black"/>
                </a:solidFill>
              </a:rPr>
              <a:t>30/2015</a:t>
            </a:r>
            <a:br>
              <a:rPr lang="en-US" sz="2700" dirty="0">
                <a:solidFill>
                  <a:prstClr val="black"/>
                </a:solidFill>
              </a:rPr>
            </a:br>
            <a:r>
              <a:rPr lang="en-US" sz="2700" dirty="0">
                <a:solidFill>
                  <a:prstClr val="black"/>
                </a:solidFill>
              </a:rPr>
              <a:t>Funded by </a:t>
            </a:r>
            <a:r>
              <a:rPr lang="en-US" sz="2700" dirty="0" smtClean="0">
                <a:solidFill>
                  <a:prstClr val="black"/>
                </a:solidFill>
              </a:rPr>
              <a:t>U.S. Army Corps of Engineers</a:t>
            </a:r>
            <a:endParaRPr lang="en-US" dirty="0"/>
          </a:p>
        </p:txBody>
      </p:sp>
      <p:sp>
        <p:nvSpPr>
          <p:cNvPr id="3" name="Content Placeholder 2"/>
          <p:cNvSpPr>
            <a:spLocks noGrp="1"/>
          </p:cNvSpPr>
          <p:nvPr>
            <p:ph idx="1"/>
          </p:nvPr>
        </p:nvSpPr>
        <p:spPr>
          <a:xfrm>
            <a:off x="350838" y="2164830"/>
            <a:ext cx="8229600" cy="3961333"/>
          </a:xfrm>
        </p:spPr>
        <p:txBody>
          <a:bodyPr>
            <a:normAutofit fontScale="85000" lnSpcReduction="20000"/>
          </a:bodyPr>
          <a:lstStyle/>
          <a:p>
            <a:pPr marL="0" indent="0">
              <a:buNone/>
            </a:pPr>
            <a:r>
              <a:rPr lang="en-US" dirty="0"/>
              <a:t>The University of Georgia will work with the U.S. Army Corps of Engineers to complete the following tasks: </a:t>
            </a:r>
          </a:p>
          <a:p>
            <a:pPr lvl="1"/>
            <a:r>
              <a:rPr lang="en-US" dirty="0" smtClean="0"/>
              <a:t>Evaluate </a:t>
            </a:r>
            <a:r>
              <a:rPr lang="en-US" dirty="0"/>
              <a:t>existing watershed scale / GIS-based data sets of invasive plant species to locate, establish persistence, and track movement of invasive species in their respective ecosystems </a:t>
            </a:r>
          </a:p>
          <a:p>
            <a:pPr lvl="1"/>
            <a:r>
              <a:rPr lang="en-US" dirty="0" smtClean="0"/>
              <a:t>Test </a:t>
            </a:r>
            <a:r>
              <a:rPr lang="en-US" dirty="0"/>
              <a:t>resources for their capability of generating public warning reports of invasive species distribution and possible negative impacts from these colonies </a:t>
            </a:r>
          </a:p>
          <a:p>
            <a:pPr lvl="1"/>
            <a:r>
              <a:rPr lang="en-US" dirty="0" smtClean="0"/>
              <a:t>Provide </a:t>
            </a:r>
            <a:r>
              <a:rPr lang="en-US" dirty="0"/>
              <a:t>public access to this information for situational awareness and strategic planning for the control and management of increasing invasive species populations </a:t>
            </a:r>
          </a:p>
          <a:p>
            <a:endParaRPr lang="en-US" dirty="0"/>
          </a:p>
        </p:txBody>
      </p:sp>
      <p:sp>
        <p:nvSpPr>
          <p:cNvPr id="4" name="TextBox 3"/>
          <p:cNvSpPr txBox="1"/>
          <p:nvPr/>
        </p:nvSpPr>
        <p:spPr>
          <a:xfrm rot="1433936">
            <a:off x="1271320" y="2599571"/>
            <a:ext cx="6030317" cy="923330"/>
          </a:xfrm>
          <a:prstGeom prst="rect">
            <a:avLst/>
          </a:prstGeom>
          <a:solidFill>
            <a:schemeClr val="bg1">
              <a:lumMod val="85000"/>
            </a:schemeClr>
          </a:solidFill>
        </p:spPr>
        <p:txBody>
          <a:bodyPr wrap="none" rtlCol="0">
            <a:spAutoFit/>
          </a:bodyPr>
          <a:lstStyle/>
          <a:p>
            <a:pPr defTabSz="457200"/>
            <a:r>
              <a:rPr lang="en-US" sz="5400" b="1" dirty="0" smtClean="0">
                <a:solidFill>
                  <a:srgbClr val="FF0000"/>
                </a:solidFill>
              </a:rPr>
              <a:t>Under Development</a:t>
            </a:r>
            <a:endParaRPr lang="en-US" sz="54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208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838" y="1873025"/>
            <a:ext cx="8229600" cy="4338276"/>
          </a:xfrm>
        </p:spPr>
        <p:txBody>
          <a:bodyPr>
            <a:normAutofit fontScale="62500" lnSpcReduction="20000"/>
          </a:bodyPr>
          <a:lstStyle/>
          <a:p>
            <a:pPr marL="0" indent="0">
              <a:buNone/>
            </a:pPr>
            <a:r>
              <a:rPr lang="en-US" dirty="0"/>
              <a:t>This project will develop applications for Apple </a:t>
            </a:r>
            <a:r>
              <a:rPr lang="en-US" dirty="0" err="1"/>
              <a:t>iOS</a:t>
            </a:r>
            <a:r>
              <a:rPr lang="en-US" dirty="0"/>
              <a:t> (iPhone/</a:t>
            </a:r>
            <a:r>
              <a:rPr lang="en-US" dirty="0" err="1"/>
              <a:t>iPad</a:t>
            </a:r>
            <a:r>
              <a:rPr lang="en-US" dirty="0"/>
              <a:t>/iPod Touch) and Google Android devices.  This application will:</a:t>
            </a:r>
          </a:p>
          <a:p>
            <a:pPr lvl="1"/>
            <a:r>
              <a:rPr lang="en-US" dirty="0" smtClean="0"/>
              <a:t>Provide </a:t>
            </a:r>
            <a:r>
              <a:rPr lang="en-US" dirty="0"/>
              <a:t>information about invasive plants already known to be in the area based on the user’s phone GPS location and/or community reference in comparison to the Alaska Exotic Plants Information Clearinghouse (AKEPIC) database </a:t>
            </a:r>
          </a:p>
          <a:p>
            <a:pPr lvl="1"/>
            <a:r>
              <a:rPr lang="en-US" dirty="0"/>
              <a:t>Provide (limited) decision support to assist in properly identifying the invasive plant and distinguishing it from native plants that may be similar in description. </a:t>
            </a:r>
          </a:p>
          <a:p>
            <a:pPr lvl="1"/>
            <a:r>
              <a:rPr lang="en-US" dirty="0"/>
              <a:t>Provide very basic control information letting users know if it is safe to pull up the invasive plant by hand or directing them to a site for more detailed treatment information. </a:t>
            </a:r>
          </a:p>
          <a:p>
            <a:pPr lvl="1"/>
            <a:r>
              <a:rPr lang="en-US" dirty="0"/>
              <a:t>Have low band-width requirements so as to facilitate use in remote regions of Alaska. </a:t>
            </a:r>
          </a:p>
          <a:p>
            <a:pPr lvl="1"/>
            <a:r>
              <a:rPr lang="en-US" dirty="0"/>
              <a:t>Allow the user to upload data (photo, GPS location, date, size of plant cluster, etc.) into a database for review by an expert in invasive plant identification and potential eventual addition to the AKEPIC database. </a:t>
            </a:r>
          </a:p>
        </p:txBody>
      </p:sp>
      <p:sp>
        <p:nvSpPr>
          <p:cNvPr id="7" name="Title 1"/>
          <p:cNvSpPr>
            <a:spLocks noGrp="1"/>
          </p:cNvSpPr>
          <p:nvPr/>
        </p:nvSpPr>
        <p:spPr>
          <a:xfrm>
            <a:off x="328613" y="301677"/>
            <a:ext cx="8229600" cy="148621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prstClr val="black"/>
                </a:solidFill>
              </a:rPr>
              <a:t>Invasive Plant Identification and Record Input Smartphone App for Western Alaska</a:t>
            </a:r>
          </a:p>
          <a:p>
            <a:pPr>
              <a:spcBef>
                <a:spcPts val="0"/>
              </a:spcBef>
            </a:pPr>
            <a:r>
              <a:rPr lang="en-US" sz="3100" dirty="0" smtClean="0">
                <a:solidFill>
                  <a:prstClr val="black"/>
                </a:solidFill>
              </a:rPr>
              <a:t>3/1/2014 </a:t>
            </a:r>
            <a:r>
              <a:rPr lang="en-US" sz="3100" dirty="0">
                <a:solidFill>
                  <a:prstClr val="black"/>
                </a:solidFill>
              </a:rPr>
              <a:t>– </a:t>
            </a:r>
            <a:r>
              <a:rPr lang="en-US" sz="3100" dirty="0" smtClean="0">
                <a:solidFill>
                  <a:prstClr val="black"/>
                </a:solidFill>
              </a:rPr>
              <a:t>9/</a:t>
            </a:r>
            <a:r>
              <a:rPr lang="en-US" sz="3100" dirty="0">
                <a:solidFill>
                  <a:prstClr val="black"/>
                </a:solidFill>
              </a:rPr>
              <a:t>30/</a:t>
            </a:r>
            <a:r>
              <a:rPr lang="en-US" sz="3100" dirty="0" smtClean="0">
                <a:solidFill>
                  <a:prstClr val="black"/>
                </a:solidFill>
              </a:rPr>
              <a:t>2015</a:t>
            </a:r>
            <a:r>
              <a:rPr lang="en-US" sz="3100" dirty="0">
                <a:solidFill>
                  <a:prstClr val="black"/>
                </a:solidFill>
              </a:rPr>
              <a:t/>
            </a:r>
            <a:br>
              <a:rPr lang="en-US" sz="3100" dirty="0">
                <a:solidFill>
                  <a:prstClr val="black"/>
                </a:solidFill>
              </a:rPr>
            </a:br>
            <a:r>
              <a:rPr lang="en-US" sz="2700" dirty="0">
                <a:solidFill>
                  <a:prstClr val="black"/>
                </a:solidFill>
              </a:rPr>
              <a:t>Funded by Western Alaska Landscape Conservation </a:t>
            </a:r>
            <a:r>
              <a:rPr lang="en-US" sz="2700" dirty="0" smtClean="0">
                <a:solidFill>
                  <a:prstClr val="black"/>
                </a:solidFill>
              </a:rPr>
              <a:t>Cooperative</a:t>
            </a:r>
            <a:endParaRPr lang="en-US" sz="4000" dirty="0">
              <a:solidFill>
                <a:prstClr val="black"/>
              </a:solidFill>
            </a:endParaRPr>
          </a:p>
        </p:txBody>
      </p:sp>
      <p:sp>
        <p:nvSpPr>
          <p:cNvPr id="8" name="TextBox 7"/>
          <p:cNvSpPr txBox="1"/>
          <p:nvPr/>
        </p:nvSpPr>
        <p:spPr>
          <a:xfrm rot="1433936">
            <a:off x="1291288" y="2751813"/>
            <a:ext cx="6030317" cy="923330"/>
          </a:xfrm>
          <a:prstGeom prst="rect">
            <a:avLst/>
          </a:prstGeom>
          <a:solidFill>
            <a:schemeClr val="bg1">
              <a:lumMod val="85000"/>
            </a:schemeClr>
          </a:solidFill>
        </p:spPr>
        <p:txBody>
          <a:bodyPr wrap="none" rtlCol="0">
            <a:spAutoFit/>
          </a:bodyPr>
          <a:lstStyle/>
          <a:p>
            <a:pPr defTabSz="457200"/>
            <a:r>
              <a:rPr lang="en-US" sz="5400" b="1" dirty="0" smtClean="0">
                <a:solidFill>
                  <a:srgbClr val="FF0000"/>
                </a:solidFill>
              </a:rPr>
              <a:t>Under Development</a:t>
            </a:r>
            <a:endParaRPr lang="en-US" sz="5400" b="1"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642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Issues to explore</a:t>
            </a:r>
            <a:endParaRPr lang="en-US" dirty="0"/>
          </a:p>
        </p:txBody>
      </p:sp>
      <p:sp>
        <p:nvSpPr>
          <p:cNvPr id="3" name="Content Placeholder 2"/>
          <p:cNvSpPr>
            <a:spLocks noGrp="1"/>
          </p:cNvSpPr>
          <p:nvPr>
            <p:ph idx="1"/>
          </p:nvPr>
        </p:nvSpPr>
        <p:spPr/>
        <p:txBody>
          <a:bodyPr>
            <a:normAutofit fontScale="70000" lnSpcReduction="20000"/>
          </a:bodyPr>
          <a:lstStyle/>
          <a:p>
            <a:pPr lvl="0"/>
            <a:r>
              <a:rPr lang="en-US" dirty="0">
                <a:solidFill>
                  <a:prstClr val="black"/>
                </a:solidFill>
              </a:rPr>
              <a:t>Appropriate functions?</a:t>
            </a:r>
          </a:p>
          <a:p>
            <a:pPr lvl="1"/>
            <a:r>
              <a:rPr lang="en-US" dirty="0" smtClean="0">
                <a:solidFill>
                  <a:prstClr val="black"/>
                </a:solidFill>
              </a:rPr>
              <a:t>Interdiction at the borders/ports?</a:t>
            </a:r>
          </a:p>
          <a:p>
            <a:pPr lvl="1"/>
            <a:r>
              <a:rPr lang="en-US" dirty="0" smtClean="0">
                <a:solidFill>
                  <a:prstClr val="black"/>
                </a:solidFill>
              </a:rPr>
              <a:t>Monitoring</a:t>
            </a:r>
            <a:r>
              <a:rPr lang="en-US" dirty="0">
                <a:solidFill>
                  <a:prstClr val="black"/>
                </a:solidFill>
              </a:rPr>
              <a:t>?</a:t>
            </a:r>
          </a:p>
          <a:p>
            <a:pPr lvl="1"/>
            <a:r>
              <a:rPr lang="en-US" dirty="0">
                <a:solidFill>
                  <a:prstClr val="black"/>
                </a:solidFill>
              </a:rPr>
              <a:t>Identification</a:t>
            </a:r>
            <a:r>
              <a:rPr lang="en-US" dirty="0" smtClean="0">
                <a:solidFill>
                  <a:prstClr val="black"/>
                </a:solidFill>
              </a:rPr>
              <a:t>?</a:t>
            </a:r>
          </a:p>
          <a:p>
            <a:pPr lvl="1"/>
            <a:r>
              <a:rPr lang="en-US" dirty="0" smtClean="0">
                <a:solidFill>
                  <a:prstClr val="black"/>
                </a:solidFill>
              </a:rPr>
              <a:t>Reporting?</a:t>
            </a:r>
            <a:endParaRPr lang="en-US" dirty="0">
              <a:solidFill>
                <a:prstClr val="black"/>
              </a:solidFill>
            </a:endParaRPr>
          </a:p>
          <a:p>
            <a:pPr lvl="1"/>
            <a:r>
              <a:rPr lang="en-US" dirty="0">
                <a:solidFill>
                  <a:prstClr val="black"/>
                </a:solidFill>
              </a:rPr>
              <a:t>Research?</a:t>
            </a:r>
          </a:p>
          <a:p>
            <a:pPr lvl="1"/>
            <a:r>
              <a:rPr lang="en-US" dirty="0">
                <a:solidFill>
                  <a:prstClr val="black"/>
                </a:solidFill>
              </a:rPr>
              <a:t>Education?</a:t>
            </a:r>
          </a:p>
          <a:p>
            <a:pPr lvl="1"/>
            <a:r>
              <a:rPr lang="en-US" dirty="0">
                <a:solidFill>
                  <a:prstClr val="black"/>
                </a:solidFill>
              </a:rPr>
              <a:t>Rapid response</a:t>
            </a:r>
            <a:r>
              <a:rPr lang="en-US" dirty="0" smtClean="0">
                <a:solidFill>
                  <a:prstClr val="black"/>
                </a:solidFill>
              </a:rPr>
              <a:t>?</a:t>
            </a:r>
          </a:p>
          <a:p>
            <a:pPr lvl="1"/>
            <a:r>
              <a:rPr lang="en-US" dirty="0" smtClean="0">
                <a:solidFill>
                  <a:prstClr val="black"/>
                </a:solidFill>
              </a:rPr>
              <a:t>Post-eradication surveillance?</a:t>
            </a:r>
            <a:endParaRPr lang="en-US" dirty="0">
              <a:solidFill>
                <a:prstClr val="black"/>
              </a:solidFill>
            </a:endParaRPr>
          </a:p>
          <a:p>
            <a:r>
              <a:rPr lang="en-US" dirty="0" smtClean="0"/>
              <a:t>How does one define the “region”?</a:t>
            </a:r>
          </a:p>
          <a:p>
            <a:r>
              <a:rPr lang="en-US" dirty="0" smtClean="0"/>
              <a:t>Will deferring to regional priorities cause gaps?</a:t>
            </a:r>
          </a:p>
          <a:p>
            <a:pPr lvl="1"/>
            <a:r>
              <a:rPr lang="en-US" dirty="0" smtClean="0"/>
              <a:t>Terrestrial </a:t>
            </a:r>
            <a:r>
              <a:rPr lang="en-US" b="1" i="1" u="sng" dirty="0" smtClean="0"/>
              <a:t>and</a:t>
            </a:r>
            <a:r>
              <a:rPr lang="en-US" dirty="0" smtClean="0"/>
              <a:t> aquatic?</a:t>
            </a:r>
          </a:p>
          <a:p>
            <a:pPr lvl="1"/>
            <a:r>
              <a:rPr lang="en-US" dirty="0" smtClean="0"/>
              <a:t>Animal </a:t>
            </a:r>
            <a:r>
              <a:rPr lang="en-US" b="1" i="1" u="sng" dirty="0" smtClean="0"/>
              <a:t>and</a:t>
            </a:r>
            <a:r>
              <a:rPr lang="en-US" dirty="0" smtClean="0"/>
              <a:t> plant?</a:t>
            </a:r>
          </a:p>
          <a:p>
            <a:pPr lvl="1"/>
            <a:r>
              <a:rPr lang="en-US" dirty="0" smtClean="0"/>
              <a:t>Diseases?</a:t>
            </a:r>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22</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3256897"/>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dirty="0" smtClean="0"/>
              <a:t>The right regions??</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23</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66800" y="1177606"/>
            <a:ext cx="7115653" cy="545179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 name="Picture 2" descr="C:\Users\Scott\Pictures\RRISClogo (6).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875090" y="228601"/>
            <a:ext cx="1047930" cy="9143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5486285"/>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Issues to explore</a:t>
            </a:r>
            <a:endParaRPr lang="en-US" dirty="0"/>
          </a:p>
        </p:txBody>
      </p:sp>
      <p:sp>
        <p:nvSpPr>
          <p:cNvPr id="3" name="Content Placeholder 2"/>
          <p:cNvSpPr>
            <a:spLocks noGrp="1"/>
          </p:cNvSpPr>
          <p:nvPr>
            <p:ph idx="1"/>
          </p:nvPr>
        </p:nvSpPr>
        <p:spPr/>
        <p:txBody>
          <a:bodyPr>
            <a:normAutofit/>
          </a:bodyPr>
          <a:lstStyle/>
          <a:p>
            <a:r>
              <a:rPr lang="en-US" dirty="0" smtClean="0"/>
              <a:t>How to leverage technology?</a:t>
            </a:r>
          </a:p>
          <a:p>
            <a:pPr lvl="1"/>
            <a:r>
              <a:rPr lang="en-US" dirty="0" smtClean="0"/>
              <a:t>Smart phones with GPS</a:t>
            </a:r>
          </a:p>
          <a:p>
            <a:pPr lvl="1"/>
            <a:r>
              <a:rPr lang="en-US" dirty="0" smtClean="0"/>
              <a:t>Too many apps?</a:t>
            </a:r>
          </a:p>
          <a:p>
            <a:pPr lvl="2"/>
            <a:r>
              <a:rPr lang="en-US" dirty="0" smtClean="0"/>
              <a:t>Standards?</a:t>
            </a:r>
          </a:p>
          <a:p>
            <a:pPr lvl="2"/>
            <a:r>
              <a:rPr lang="en-US" dirty="0" smtClean="0"/>
              <a:t>Software compatibility?</a:t>
            </a:r>
          </a:p>
          <a:p>
            <a:pPr lvl="2"/>
            <a:r>
              <a:rPr lang="en-US" dirty="0" smtClean="0"/>
              <a:t>Authoritative information?</a:t>
            </a:r>
          </a:p>
          <a:p>
            <a:r>
              <a:rPr lang="en-US" dirty="0" smtClean="0"/>
              <a:t>How to leverage CESUs?</a:t>
            </a:r>
          </a:p>
        </p:txBody>
      </p:sp>
      <p:sp>
        <p:nvSpPr>
          <p:cNvPr id="4" name="Slide Number Placeholder 3"/>
          <p:cNvSpPr>
            <a:spLocks noGrp="1"/>
          </p:cNvSpPr>
          <p:nvPr>
            <p:ph type="sldNum" sz="quarter" idx="12"/>
          </p:nvPr>
        </p:nvSpPr>
        <p:spPr/>
        <p:txBody>
          <a:bodyPr/>
          <a:lstStyle/>
          <a:p>
            <a:fld id="{FF49AF3E-7F74-4921-8343-A0213DEA751E}" type="slidenum">
              <a:rPr lang="en-US" smtClean="0"/>
              <a:pPr/>
              <a:t>24</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60257"/>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Issues to explore</a:t>
            </a:r>
          </a:p>
        </p:txBody>
      </p:sp>
      <p:sp>
        <p:nvSpPr>
          <p:cNvPr id="3" name="Content Placeholder 2"/>
          <p:cNvSpPr>
            <a:spLocks noGrp="1"/>
          </p:cNvSpPr>
          <p:nvPr>
            <p:ph idx="1"/>
          </p:nvPr>
        </p:nvSpPr>
        <p:spPr/>
        <p:txBody>
          <a:bodyPr>
            <a:normAutofit fontScale="77500" lnSpcReduction="20000"/>
          </a:bodyPr>
          <a:lstStyle/>
          <a:p>
            <a:pPr lvl="0"/>
            <a:r>
              <a:rPr lang="en-US" dirty="0"/>
              <a:t>What capabilities would a regional EDRR network need?</a:t>
            </a:r>
          </a:p>
          <a:p>
            <a:pPr lvl="1"/>
            <a:r>
              <a:rPr lang="en-US" dirty="0"/>
              <a:t>Program Management Office</a:t>
            </a:r>
            <a:r>
              <a:rPr lang="en-US" dirty="0" smtClean="0"/>
              <a:t>?</a:t>
            </a:r>
          </a:p>
          <a:p>
            <a:pPr lvl="1"/>
            <a:r>
              <a:rPr lang="en-US" dirty="0" smtClean="0"/>
              <a:t>Volunteer coordination?</a:t>
            </a:r>
            <a:endParaRPr lang="en-US" dirty="0"/>
          </a:p>
          <a:p>
            <a:pPr lvl="1"/>
            <a:r>
              <a:rPr lang="en-US" dirty="0" smtClean="0"/>
              <a:t>Rapid Response dispatch </a:t>
            </a:r>
            <a:r>
              <a:rPr lang="en-US" dirty="0"/>
              <a:t>function</a:t>
            </a:r>
            <a:r>
              <a:rPr lang="en-US" dirty="0" smtClean="0"/>
              <a:t>?</a:t>
            </a:r>
          </a:p>
          <a:p>
            <a:pPr lvl="1"/>
            <a:r>
              <a:rPr lang="en-US" dirty="0" smtClean="0"/>
              <a:t>Database management, distributed or centralized?</a:t>
            </a:r>
            <a:endParaRPr lang="en-US" dirty="0"/>
          </a:p>
          <a:p>
            <a:pPr lvl="1"/>
            <a:r>
              <a:rPr lang="en-US" dirty="0"/>
              <a:t>GIS</a:t>
            </a:r>
            <a:r>
              <a:rPr lang="en-US" dirty="0" smtClean="0"/>
              <a:t>?</a:t>
            </a:r>
          </a:p>
          <a:p>
            <a:pPr lvl="1"/>
            <a:r>
              <a:rPr lang="en-US" dirty="0" smtClean="0"/>
              <a:t>Public outreach/alert capability?</a:t>
            </a:r>
            <a:endParaRPr lang="en-US" dirty="0"/>
          </a:p>
          <a:p>
            <a:pPr lvl="1"/>
            <a:r>
              <a:rPr lang="en-US" dirty="0"/>
              <a:t>Public Affairs?</a:t>
            </a:r>
          </a:p>
          <a:p>
            <a:pPr lvl="1"/>
            <a:r>
              <a:rPr lang="en-US" dirty="0"/>
              <a:t>Intergovernmental coordination</a:t>
            </a:r>
            <a:r>
              <a:rPr lang="en-US" dirty="0" smtClean="0"/>
              <a:t>?</a:t>
            </a:r>
          </a:p>
          <a:p>
            <a:pPr lvl="1"/>
            <a:r>
              <a:rPr lang="en-US" dirty="0" smtClean="0"/>
              <a:t>Research?</a:t>
            </a:r>
          </a:p>
          <a:p>
            <a:pPr lvl="1"/>
            <a:r>
              <a:rPr lang="en-US" dirty="0" smtClean="0"/>
              <a:t>Systematics?</a:t>
            </a:r>
            <a:endParaRPr lang="en-US" dirty="0"/>
          </a:p>
          <a:p>
            <a:pPr lvl="1"/>
            <a:r>
              <a:rPr lang="en-US" dirty="0"/>
              <a:t>Budget?</a:t>
            </a:r>
          </a:p>
          <a:p>
            <a:pPr lvl="1"/>
            <a:r>
              <a:rPr lang="en-US" dirty="0"/>
              <a:t>Staff, dedicated/virtual?</a:t>
            </a:r>
          </a:p>
          <a:p>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25</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6679235"/>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Issues to explore</a:t>
            </a:r>
          </a:p>
        </p:txBody>
      </p:sp>
      <p:sp>
        <p:nvSpPr>
          <p:cNvPr id="3" name="Content Placeholder 2"/>
          <p:cNvSpPr>
            <a:spLocks noGrp="1"/>
          </p:cNvSpPr>
          <p:nvPr>
            <p:ph idx="1"/>
          </p:nvPr>
        </p:nvSpPr>
        <p:spPr/>
        <p:txBody>
          <a:bodyPr>
            <a:normAutofit/>
          </a:bodyPr>
          <a:lstStyle/>
          <a:p>
            <a:r>
              <a:rPr lang="en-US" dirty="0"/>
              <a:t>Governance?</a:t>
            </a:r>
          </a:p>
          <a:p>
            <a:pPr lvl="1"/>
            <a:r>
              <a:rPr lang="en-US" dirty="0"/>
              <a:t>Role of federal agencies?</a:t>
            </a:r>
          </a:p>
          <a:p>
            <a:pPr lvl="1"/>
            <a:r>
              <a:rPr lang="en-US" dirty="0"/>
              <a:t>Role of state agencies?</a:t>
            </a:r>
          </a:p>
          <a:p>
            <a:pPr lvl="1"/>
            <a:r>
              <a:rPr lang="en-US" dirty="0"/>
              <a:t>Role of local governments?</a:t>
            </a:r>
          </a:p>
          <a:p>
            <a:pPr lvl="1"/>
            <a:r>
              <a:rPr lang="en-US" dirty="0"/>
              <a:t>Role of industry, individually and/or through trade associations?</a:t>
            </a:r>
          </a:p>
          <a:p>
            <a:pPr lvl="1"/>
            <a:r>
              <a:rPr lang="en-US" dirty="0"/>
              <a:t>Role of universities?</a:t>
            </a:r>
          </a:p>
          <a:p>
            <a:pPr lvl="1"/>
            <a:r>
              <a:rPr lang="en-US" dirty="0"/>
              <a:t>Role of non-governmental organizations</a:t>
            </a:r>
            <a:r>
              <a:rPr lang="en-US" dirty="0" smtClean="0"/>
              <a:t>?</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26</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72005458"/>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Suggestion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Organize regional EDRR workshops in conjunction with leading land grant university/CESU sponsor</a:t>
            </a:r>
          </a:p>
          <a:p>
            <a:r>
              <a:rPr lang="en-US" dirty="0" smtClean="0"/>
              <a:t>Invite all stakeholders in defined region</a:t>
            </a:r>
          </a:p>
          <a:p>
            <a:r>
              <a:rPr lang="en-US" dirty="0" smtClean="0"/>
              <a:t>Goal: Define what EDRR would look like in the region</a:t>
            </a:r>
          </a:p>
          <a:p>
            <a:pPr lvl="1"/>
            <a:r>
              <a:rPr lang="en-US" dirty="0" smtClean="0"/>
              <a:t>Capabilities</a:t>
            </a:r>
          </a:p>
          <a:p>
            <a:pPr lvl="1"/>
            <a:r>
              <a:rPr lang="en-US" dirty="0" smtClean="0"/>
              <a:t>Priorities</a:t>
            </a:r>
          </a:p>
          <a:p>
            <a:pPr lvl="1"/>
            <a:r>
              <a:rPr lang="en-US" dirty="0" smtClean="0"/>
              <a:t>Functions</a:t>
            </a:r>
          </a:p>
          <a:p>
            <a:pPr lvl="1"/>
            <a:r>
              <a:rPr lang="en-US" dirty="0" smtClean="0"/>
              <a:t>Governance</a:t>
            </a:r>
          </a:p>
          <a:p>
            <a:pPr lvl="1"/>
            <a:r>
              <a:rPr lang="en-US" dirty="0" smtClean="0"/>
              <a:t>Funding</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27</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939021"/>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449762"/>
          </a:xfrm>
        </p:spPr>
        <p:txBody>
          <a:bodyPr>
            <a:normAutofit/>
          </a:bodyPr>
          <a:lstStyle/>
          <a:p>
            <a:r>
              <a:rPr lang="en-US" dirty="0"/>
              <a:t/>
            </a:r>
            <a:br>
              <a:rPr lang="en-US" dirty="0"/>
            </a:br>
            <a:r>
              <a:rPr lang="en-US" dirty="0" smtClean="0"/>
              <a:t/>
            </a:r>
            <a:br>
              <a:rPr lang="en-US" dirty="0" smtClean="0"/>
            </a:br>
            <a:r>
              <a:rPr lang="en-US" dirty="0" smtClean="0"/>
              <a:t>Contact Scott Cameron</a:t>
            </a:r>
            <a:br>
              <a:rPr lang="en-US" dirty="0" smtClean="0"/>
            </a:br>
            <a:r>
              <a:rPr lang="en-US" dirty="0" smtClean="0">
                <a:hlinkClick r:id="rId2"/>
              </a:rPr>
              <a:t>Scott.Cameron@rrisc.org</a:t>
            </a:r>
            <a:r>
              <a:rPr lang="en-US" dirty="0" smtClean="0"/>
              <a:t/>
            </a:r>
            <a:br>
              <a:rPr lang="en-US" dirty="0" smtClean="0"/>
            </a:br>
            <a:r>
              <a:rPr lang="en-US" dirty="0" smtClean="0"/>
              <a:t>703 909 2880</a:t>
            </a:r>
            <a:endParaRPr lang="en-US" dirty="0"/>
          </a:p>
        </p:txBody>
      </p:sp>
      <p:pic>
        <p:nvPicPr>
          <p:cNvPr id="3" name="Picture 2" descr="C:\Users\Scott\Pictures\RRISClogo (6).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Slide Number Placeholder 5"/>
          <p:cNvSpPr>
            <a:spLocks noGrp="1"/>
          </p:cNvSpPr>
          <p:nvPr>
            <p:ph type="sldNum" sz="quarter" idx="12"/>
          </p:nvPr>
        </p:nvSpPr>
        <p:spPr/>
        <p:txBody>
          <a:bodyPr/>
          <a:lstStyle/>
          <a:p>
            <a:fld id="{FF49AF3E-7F74-4921-8343-A0213DEA751E}"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5173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is RRISC?</a:t>
            </a:r>
            <a:endParaRPr lang="en-US" dirty="0"/>
          </a:p>
        </p:txBody>
      </p:sp>
      <p:sp>
        <p:nvSpPr>
          <p:cNvPr id="3" name="Content Placeholder 2"/>
          <p:cNvSpPr>
            <a:spLocks noGrp="1"/>
          </p:cNvSpPr>
          <p:nvPr>
            <p:ph idx="1"/>
          </p:nvPr>
        </p:nvSpPr>
        <p:spPr/>
        <p:txBody>
          <a:bodyPr>
            <a:normAutofit lnSpcReduction="10000"/>
          </a:bodyPr>
          <a:lstStyle/>
          <a:p>
            <a:r>
              <a:rPr lang="en-US" u="sng" dirty="0"/>
              <a:t>Mission</a:t>
            </a:r>
            <a:r>
              <a:rPr lang="en-US" dirty="0"/>
              <a:t>: </a:t>
            </a:r>
            <a:r>
              <a:rPr lang="en-US" dirty="0" smtClean="0"/>
              <a:t>RRISC </a:t>
            </a:r>
            <a:r>
              <a:rPr lang="en-US" dirty="0"/>
              <a:t>educates Americans on the risks posed by invasive species to the economy, environment, and public health of the United States, and promotes cost-effective strategies to reduce those risks</a:t>
            </a:r>
            <a:r>
              <a:rPr lang="en-US" dirty="0" smtClean="0"/>
              <a:t>.</a:t>
            </a:r>
          </a:p>
          <a:p>
            <a:r>
              <a:rPr lang="en-US" u="sng" dirty="0"/>
              <a:t>Vision</a:t>
            </a:r>
            <a:r>
              <a:rPr lang="en-US" dirty="0"/>
              <a:t>: Engage a broad-based group of stakeholders and all levels of government in non-regulatory risk-based strategies to accomplish the mission.</a:t>
            </a:r>
          </a:p>
        </p:txBody>
      </p:sp>
      <p:sp>
        <p:nvSpPr>
          <p:cNvPr id="4" name="Slide Number Placeholder 3"/>
          <p:cNvSpPr>
            <a:spLocks noGrp="1"/>
          </p:cNvSpPr>
          <p:nvPr>
            <p:ph type="sldNum" sz="quarter" idx="12"/>
          </p:nvPr>
        </p:nvSpPr>
        <p:spPr/>
        <p:txBody>
          <a:bodyPr/>
          <a:lstStyle/>
          <a:p>
            <a:fld id="{FF49AF3E-7F74-4921-8343-A0213DEA751E}" type="slidenum">
              <a:rPr lang="en-US" smtClean="0"/>
              <a:pPr/>
              <a:t>3</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743372"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27319736"/>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RRISC Chronology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Incorporated in the District of Columbia, 3/7/14</a:t>
            </a:r>
          </a:p>
          <a:p>
            <a:r>
              <a:rPr lang="en-US" dirty="0" smtClean="0"/>
              <a:t>Website launched, </a:t>
            </a:r>
            <a:r>
              <a:rPr lang="en-US" dirty="0" smtClean="0">
                <a:hlinkClick r:id="rId2"/>
              </a:rPr>
              <a:t>www.rrisc.org</a:t>
            </a:r>
            <a:r>
              <a:rPr lang="en-US" dirty="0" smtClean="0"/>
              <a:t>, 3/18/14</a:t>
            </a:r>
          </a:p>
          <a:p>
            <a:r>
              <a:rPr lang="en-US" dirty="0" smtClean="0"/>
              <a:t>Officers elected, 3/24/14</a:t>
            </a:r>
          </a:p>
          <a:p>
            <a:r>
              <a:rPr lang="en-US" dirty="0" smtClean="0"/>
              <a:t>Distinguished Advisory Board appointed, 5/2/14</a:t>
            </a:r>
          </a:p>
          <a:p>
            <a:r>
              <a:rPr lang="en-US" dirty="0" smtClean="0"/>
              <a:t>Presentation to Invasive Species Advisory Committee, 5/13/14</a:t>
            </a:r>
          </a:p>
          <a:p>
            <a:r>
              <a:rPr lang="en-US" dirty="0" smtClean="0"/>
              <a:t>Presentation to Office of Management and Budget, 5/16/14</a:t>
            </a:r>
          </a:p>
          <a:p>
            <a:r>
              <a:rPr lang="en-US" dirty="0" smtClean="0"/>
              <a:t>Presentation to US Fish and Wildlife Service, 5/21/14</a:t>
            </a:r>
          </a:p>
          <a:p>
            <a:r>
              <a:rPr lang="en-US" dirty="0" smtClean="0"/>
              <a:t>Filing with IRS for 501(c)(3) status, 6/2/14</a:t>
            </a:r>
          </a:p>
          <a:p>
            <a:r>
              <a:rPr lang="en-US" dirty="0" smtClean="0"/>
              <a:t>Official Launch  Event on Capitol Hill, 6/17/14</a:t>
            </a:r>
          </a:p>
          <a:p>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4</a:t>
            </a:fld>
            <a:endParaRPr lang="en-US"/>
          </a:p>
        </p:txBody>
      </p:sp>
      <p:pic>
        <p:nvPicPr>
          <p:cNvPr id="5" name="Picture 2" descr="C:\Users\Scott\Pictures\RRISClogo (6).jpg"/>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82049"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29146627"/>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pPr algn="l"/>
            <a:r>
              <a:rPr lang="en-US" dirty="0" smtClean="0"/>
              <a:t>RRISC Goals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Protect </a:t>
            </a:r>
            <a:r>
              <a:rPr lang="en-US" dirty="0"/>
              <a:t>biodiversity </a:t>
            </a:r>
          </a:p>
          <a:p>
            <a:r>
              <a:rPr lang="en-US" dirty="0"/>
              <a:t>Reduce industry operating </a:t>
            </a:r>
            <a:r>
              <a:rPr lang="en-US" dirty="0" smtClean="0"/>
              <a:t>costs </a:t>
            </a:r>
            <a:endParaRPr lang="en-US" dirty="0"/>
          </a:p>
          <a:p>
            <a:r>
              <a:rPr lang="en-US" dirty="0"/>
              <a:t>Create business </a:t>
            </a:r>
            <a:r>
              <a:rPr lang="en-US" dirty="0" smtClean="0"/>
              <a:t>opportunities</a:t>
            </a:r>
          </a:p>
          <a:p>
            <a:r>
              <a:rPr lang="en-US" dirty="0" smtClean="0"/>
              <a:t>Reduce the regulatory burden of the ESA</a:t>
            </a:r>
          </a:p>
          <a:p>
            <a:r>
              <a:rPr lang="en-US" dirty="0" smtClean="0"/>
              <a:t>Demonstrate success </a:t>
            </a:r>
            <a:r>
              <a:rPr lang="en-US" dirty="0"/>
              <a:t>of nonregulatory </a:t>
            </a:r>
            <a:r>
              <a:rPr lang="en-US" dirty="0" smtClean="0"/>
              <a:t>solutions</a:t>
            </a:r>
            <a:endParaRPr lang="en-US" dirty="0"/>
          </a:p>
          <a:p>
            <a:r>
              <a:rPr lang="en-US" dirty="0"/>
              <a:t>Focus public and Congressional attention </a:t>
            </a:r>
          </a:p>
          <a:p>
            <a:r>
              <a:rPr lang="en-US" dirty="0"/>
              <a:t>Foster programs in conjunction with </a:t>
            </a:r>
            <a:r>
              <a:rPr lang="en-US" dirty="0" smtClean="0"/>
              <a:t>Congress</a:t>
            </a:r>
            <a:endParaRPr lang="en-US" dirty="0"/>
          </a:p>
          <a:p>
            <a:r>
              <a:rPr lang="en-US" dirty="0" smtClean="0"/>
              <a:t>Harness bipartisan </a:t>
            </a:r>
            <a:r>
              <a:rPr lang="en-US" dirty="0"/>
              <a:t>Distinguished Advisory </a:t>
            </a:r>
            <a:r>
              <a:rPr lang="en-US" dirty="0" smtClean="0"/>
              <a:t>Board</a:t>
            </a:r>
            <a:endParaRPr lang="en-US" dirty="0"/>
          </a:p>
          <a:p>
            <a:r>
              <a:rPr lang="en-US" dirty="0"/>
              <a:t>Recognize </a:t>
            </a:r>
            <a:r>
              <a:rPr lang="en-US" dirty="0" smtClean="0"/>
              <a:t>successful </a:t>
            </a:r>
            <a:r>
              <a:rPr lang="en-US" dirty="0"/>
              <a:t>best </a:t>
            </a:r>
            <a:r>
              <a:rPr lang="en-US" dirty="0" smtClean="0"/>
              <a:t>practices</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5</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13106" y="22860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82626" y="24384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80420608"/>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RRISC Strategies</a:t>
            </a:r>
            <a:endParaRPr lang="en-US" dirty="0"/>
          </a:p>
        </p:txBody>
      </p:sp>
      <p:sp>
        <p:nvSpPr>
          <p:cNvPr id="3" name="Content Placeholder 2"/>
          <p:cNvSpPr>
            <a:spLocks noGrp="1"/>
          </p:cNvSpPr>
          <p:nvPr>
            <p:ph idx="1"/>
          </p:nvPr>
        </p:nvSpPr>
        <p:spPr/>
        <p:txBody>
          <a:bodyPr>
            <a:normAutofit fontScale="85000" lnSpcReduction="10000"/>
          </a:bodyPr>
          <a:lstStyle/>
          <a:p>
            <a:r>
              <a:rPr lang="en-US" dirty="0"/>
              <a:t>Show how invasives threaten people, the economy, and the environment of every Congressional District</a:t>
            </a:r>
          </a:p>
          <a:p>
            <a:r>
              <a:rPr lang="en-US" dirty="0" smtClean="0"/>
              <a:t>Support </a:t>
            </a:r>
            <a:r>
              <a:rPr lang="en-US" dirty="0"/>
              <a:t>the annual National Invasive Species Awareness </a:t>
            </a:r>
            <a:r>
              <a:rPr lang="en-US" dirty="0" smtClean="0"/>
              <a:t>Week</a:t>
            </a:r>
          </a:p>
          <a:p>
            <a:r>
              <a:rPr lang="en-US" dirty="0" smtClean="0"/>
              <a:t>Promote annual </a:t>
            </a:r>
            <a:r>
              <a:rPr lang="en-US" dirty="0"/>
              <a:t>President’s budget </a:t>
            </a:r>
            <a:r>
              <a:rPr lang="en-US" dirty="0" smtClean="0"/>
              <a:t>request</a:t>
            </a:r>
            <a:endParaRPr lang="en-US" dirty="0"/>
          </a:p>
          <a:p>
            <a:r>
              <a:rPr lang="en-US" b="1" dirty="0"/>
              <a:t>Lay the groundwork for a national network of regional early detection and rapid response capabilities by sponsoring multi-stakeholder educational regional workshops around the country, in cooperation with State governments, federal agencies, and land grant universities</a:t>
            </a:r>
            <a:endParaRPr lang="en-US" b="1" dirty="0">
              <a:effectLst/>
            </a:endParaRPr>
          </a:p>
        </p:txBody>
      </p:sp>
      <p:sp>
        <p:nvSpPr>
          <p:cNvPr id="4" name="Slide Number Placeholder 3"/>
          <p:cNvSpPr>
            <a:spLocks noGrp="1"/>
          </p:cNvSpPr>
          <p:nvPr>
            <p:ph type="sldNum" sz="quarter" idx="12"/>
          </p:nvPr>
        </p:nvSpPr>
        <p:spPr/>
        <p:txBody>
          <a:bodyPr/>
          <a:lstStyle/>
          <a:p>
            <a:fld id="{FF49AF3E-7F74-4921-8343-A0213DEA751E}" type="slidenum">
              <a:rPr lang="en-US" smtClean="0"/>
              <a:pPr/>
              <a:t>6</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82626" y="24384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0972599"/>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Why Early Detection and</a:t>
            </a:r>
            <a:br>
              <a:rPr lang="en-US" dirty="0" smtClean="0"/>
            </a:br>
            <a:r>
              <a:rPr lang="en-US" dirty="0" smtClean="0"/>
              <a:t>Rapid Response (EDRR)? </a:t>
            </a:r>
            <a:endParaRPr lang="en-US" dirty="0"/>
          </a:p>
        </p:txBody>
      </p:sp>
      <p:sp>
        <p:nvSpPr>
          <p:cNvPr id="3" name="Content Placeholder 2"/>
          <p:cNvSpPr>
            <a:spLocks noGrp="1"/>
          </p:cNvSpPr>
          <p:nvPr>
            <p:ph idx="1"/>
          </p:nvPr>
        </p:nvSpPr>
        <p:spPr/>
        <p:txBody>
          <a:bodyPr/>
          <a:lstStyle/>
          <a:p>
            <a:r>
              <a:rPr lang="en-US" dirty="0" smtClean="0"/>
              <a:t>Prevention is imperfect</a:t>
            </a:r>
          </a:p>
          <a:p>
            <a:r>
              <a:rPr lang="en-US" dirty="0" smtClean="0"/>
              <a:t>Perfect prevention would be exorbitantly expensive and socially unacceptable</a:t>
            </a:r>
          </a:p>
          <a:p>
            <a:r>
              <a:rPr lang="en-US" dirty="0" smtClean="0"/>
              <a:t>EDRR represents defense in depth to eliminate new populations of invasives that infiltrate new habitats before they have time to get established</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7</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82626" y="24384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9075943"/>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Hypotheses for EDRR</a:t>
            </a:r>
            <a:endParaRPr lang="en-US" dirty="0"/>
          </a:p>
        </p:txBody>
      </p:sp>
      <p:sp>
        <p:nvSpPr>
          <p:cNvPr id="3" name="Content Placeholder 2"/>
          <p:cNvSpPr>
            <a:spLocks noGrp="1"/>
          </p:cNvSpPr>
          <p:nvPr>
            <p:ph idx="1"/>
          </p:nvPr>
        </p:nvSpPr>
        <p:spPr/>
        <p:txBody>
          <a:bodyPr/>
          <a:lstStyle/>
          <a:p>
            <a:r>
              <a:rPr lang="en-US" dirty="0" smtClean="0"/>
              <a:t>Regionally managed, not centrally directed</a:t>
            </a:r>
          </a:p>
          <a:p>
            <a:r>
              <a:rPr lang="en-US" dirty="0" smtClean="0"/>
              <a:t>State government leadership,  not federally driven</a:t>
            </a:r>
          </a:p>
          <a:p>
            <a:r>
              <a:rPr lang="en-US" dirty="0" smtClean="0"/>
              <a:t>Multi-stakeholder, not single agency</a:t>
            </a:r>
          </a:p>
          <a:p>
            <a:r>
              <a:rPr lang="en-US" dirty="0" smtClean="0"/>
              <a:t>Regions defined ecologically, and/or socioeconomically, politically</a:t>
            </a:r>
          </a:p>
          <a:p>
            <a:r>
              <a:rPr lang="en-US" dirty="0" smtClean="0"/>
              <a:t>Land grant universities play critical role</a:t>
            </a:r>
          </a:p>
          <a:p>
            <a:r>
              <a:rPr lang="en-US" dirty="0" smtClean="0"/>
              <a:t>Sensitive to regional priorities</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8</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82626" y="24384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2827992"/>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Strategies for EDRR</a:t>
            </a:r>
            <a:endParaRPr lang="en-US" dirty="0"/>
          </a:p>
        </p:txBody>
      </p:sp>
      <p:sp>
        <p:nvSpPr>
          <p:cNvPr id="3" name="Content Placeholder 2"/>
          <p:cNvSpPr>
            <a:spLocks noGrp="1"/>
          </p:cNvSpPr>
          <p:nvPr>
            <p:ph idx="1"/>
          </p:nvPr>
        </p:nvSpPr>
        <p:spPr/>
        <p:txBody>
          <a:bodyPr/>
          <a:lstStyle/>
          <a:p>
            <a:r>
              <a:rPr lang="en-US" dirty="0" smtClean="0"/>
              <a:t>Leverage existing models</a:t>
            </a:r>
          </a:p>
          <a:p>
            <a:r>
              <a:rPr lang="en-US" dirty="0" smtClean="0"/>
              <a:t>Explore other models: CDC, National Contingency Plan (oil spills), Boise Fire Center</a:t>
            </a:r>
          </a:p>
          <a:p>
            <a:r>
              <a:rPr lang="en-US" dirty="0" smtClean="0"/>
              <a:t>Expand APHIS authority</a:t>
            </a:r>
          </a:p>
          <a:p>
            <a:r>
              <a:rPr lang="en-US" dirty="0" smtClean="0"/>
              <a:t>Federal cost-sharing</a:t>
            </a:r>
          </a:p>
          <a:p>
            <a:r>
              <a:rPr lang="en-US" dirty="0" smtClean="0"/>
              <a:t>Facilitate improved federal partnering </a:t>
            </a:r>
            <a:endParaRPr lang="en-US" dirty="0"/>
          </a:p>
        </p:txBody>
      </p:sp>
      <p:sp>
        <p:nvSpPr>
          <p:cNvPr id="4" name="Slide Number Placeholder 3"/>
          <p:cNvSpPr>
            <a:spLocks noGrp="1"/>
          </p:cNvSpPr>
          <p:nvPr>
            <p:ph type="sldNum" sz="quarter" idx="12"/>
          </p:nvPr>
        </p:nvSpPr>
        <p:spPr/>
        <p:txBody>
          <a:bodyPr/>
          <a:lstStyle/>
          <a:p>
            <a:fld id="{FF49AF3E-7F74-4921-8343-A0213DEA751E}" type="slidenum">
              <a:rPr lang="en-US" smtClean="0"/>
              <a:pPr/>
              <a:t>9</a:t>
            </a:fld>
            <a:endParaRPr lang="en-US"/>
          </a:p>
        </p:txBody>
      </p:sp>
      <p:pic>
        <p:nvPicPr>
          <p:cNvPr id="5" name="Picture 2" descr="C:\Users\Scott\Pictures\RRISClogo (6).jpg"/>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582626" y="243841"/>
            <a:ext cx="1309914" cy="1143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7408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1027</TotalTime>
  <Words>1830</Words>
  <Application>Microsoft Macintosh PowerPoint</Application>
  <PresentationFormat>On-screen Show (4:3)</PresentationFormat>
  <Paragraphs>181</Paragraphs>
  <Slides>28</Slides>
  <Notes>0</Notes>
  <HiddenSlides>0</HiddenSlides>
  <MMClips>0</MMClips>
  <ScaleCrop>false</ScaleCrop>
  <HeadingPairs>
    <vt:vector size="4" baseType="variant">
      <vt:variant>
        <vt:lpstr>Design Template</vt:lpstr>
      </vt:variant>
      <vt:variant>
        <vt:i4>12</vt:i4>
      </vt:variant>
      <vt:variant>
        <vt:lpstr>Slide Titles</vt:lpstr>
      </vt:variant>
      <vt:variant>
        <vt:i4>28</vt:i4>
      </vt:variant>
    </vt:vector>
  </HeadingPairs>
  <TitlesOfParts>
    <vt:vector size="40"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Slide 1</vt:lpstr>
      <vt:lpstr>Why care about invasives?</vt:lpstr>
      <vt:lpstr>What is RRISC?</vt:lpstr>
      <vt:lpstr>RRISC Chronology</vt:lpstr>
      <vt:lpstr>RRISC Goals</vt:lpstr>
      <vt:lpstr>RRISC Strategies</vt:lpstr>
      <vt:lpstr>Why Early Detection and Rapid Response (EDRR)? </vt:lpstr>
      <vt:lpstr>Hypotheses for EDRR</vt:lpstr>
      <vt:lpstr>Strategies for EDRR</vt:lpstr>
      <vt:lpstr>Existing models for pieces  of EDRR </vt:lpstr>
      <vt:lpstr>Slide 11</vt:lpstr>
      <vt:lpstr>Slide 12</vt:lpstr>
      <vt:lpstr> Everglades Invasive Animal Web and Mobile Reporting System 10/1/2010 – 9/30/2015 Funded by National Park Service - Everglades</vt:lpstr>
      <vt:lpstr>Slide 14</vt:lpstr>
      <vt:lpstr>Detecting and Mapping New Invasive Species Occurrences 4/15/2010 – 12/30/2014 Funded by National Park Service – National Capital Region</vt:lpstr>
      <vt:lpstr>Slide 16</vt:lpstr>
      <vt:lpstr>Florida Invasive Species Partnership &amp; Cooperative Invasive Species Management Area Website Development, Enhancement &amp; Implementation Multiple Projects Funded by U.S. Fish and Wildlife Service</vt:lpstr>
      <vt:lpstr>Slide 18</vt:lpstr>
      <vt:lpstr>Slide 19</vt:lpstr>
      <vt:lpstr>  Evaluating Potential Resources to Track and Warn the Public of Invasive Plant Species Impacts in Southern Florida 9/1/2013 – 8/30/2015 Funded by U.S. Army Corps of Engineers</vt:lpstr>
      <vt:lpstr>Slide 21</vt:lpstr>
      <vt:lpstr>Issues to explore</vt:lpstr>
      <vt:lpstr>The right regions??</vt:lpstr>
      <vt:lpstr>Issues to explore</vt:lpstr>
      <vt:lpstr>Issues to explore</vt:lpstr>
      <vt:lpstr>Issues to explore</vt:lpstr>
      <vt:lpstr>Suggestion</vt:lpstr>
      <vt:lpstr>  Contact Scott Cameron Scott.Cameron@rrisc.org 703 909 2880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dc:creator>
  <cp:lastModifiedBy>Michelle Feinberg</cp:lastModifiedBy>
  <cp:revision>39</cp:revision>
  <dcterms:created xsi:type="dcterms:W3CDTF">2014-06-06T14:43:48Z</dcterms:created>
  <dcterms:modified xsi:type="dcterms:W3CDTF">2014-06-06T16:12:54Z</dcterms:modified>
</cp:coreProperties>
</file>